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9"/>
  </p:notesMasterIdLst>
  <p:sldIdLst>
    <p:sldId id="256" r:id="rId2"/>
    <p:sldId id="259" r:id="rId3"/>
    <p:sldId id="260" r:id="rId4"/>
    <p:sldId id="275" r:id="rId5"/>
    <p:sldId id="373" r:id="rId6"/>
    <p:sldId id="384" r:id="rId7"/>
    <p:sldId id="278" r:id="rId8"/>
    <p:sldId id="277" r:id="rId9"/>
    <p:sldId id="378" r:id="rId10"/>
    <p:sldId id="280" r:id="rId11"/>
    <p:sldId id="283" r:id="rId12"/>
    <p:sldId id="288" r:id="rId13"/>
    <p:sldId id="375" r:id="rId14"/>
    <p:sldId id="374" r:id="rId15"/>
    <p:sldId id="385" r:id="rId16"/>
    <p:sldId id="295" r:id="rId17"/>
    <p:sldId id="353" r:id="rId18"/>
    <p:sldId id="354" r:id="rId19"/>
    <p:sldId id="355" r:id="rId20"/>
    <p:sldId id="356" r:id="rId21"/>
    <p:sldId id="359" r:id="rId22"/>
    <p:sldId id="360" r:id="rId23"/>
    <p:sldId id="361" r:id="rId24"/>
    <p:sldId id="362" r:id="rId25"/>
    <p:sldId id="363" r:id="rId26"/>
    <p:sldId id="364" r:id="rId27"/>
    <p:sldId id="365" r:id="rId28"/>
    <p:sldId id="366" r:id="rId29"/>
    <p:sldId id="368" r:id="rId30"/>
    <p:sldId id="369" r:id="rId31"/>
    <p:sldId id="370" r:id="rId32"/>
    <p:sldId id="371" r:id="rId33"/>
    <p:sldId id="379" r:id="rId34"/>
    <p:sldId id="381" r:id="rId35"/>
    <p:sldId id="386" r:id="rId36"/>
    <p:sldId id="313" r:id="rId37"/>
    <p:sldId id="302" r:id="rId38"/>
    <p:sldId id="299" r:id="rId39"/>
    <p:sldId id="380" r:id="rId40"/>
    <p:sldId id="372" r:id="rId41"/>
    <p:sldId id="382" r:id="rId42"/>
    <p:sldId id="383" r:id="rId43"/>
    <p:sldId id="342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76" r:id="rId54"/>
    <p:sldId id="396" r:id="rId55"/>
    <p:sldId id="397" r:id="rId56"/>
    <p:sldId id="410" r:id="rId57"/>
    <p:sldId id="415" r:id="rId58"/>
    <p:sldId id="417" r:id="rId59"/>
    <p:sldId id="418" r:id="rId60"/>
    <p:sldId id="420" r:id="rId61"/>
    <p:sldId id="421" r:id="rId62"/>
    <p:sldId id="422" r:id="rId63"/>
    <p:sldId id="398" r:id="rId64"/>
    <p:sldId id="441" r:id="rId65"/>
    <p:sldId id="442" r:id="rId66"/>
    <p:sldId id="443" r:id="rId67"/>
    <p:sldId id="444" r:id="rId68"/>
    <p:sldId id="445" r:id="rId69"/>
    <p:sldId id="472" r:id="rId70"/>
    <p:sldId id="473" r:id="rId71"/>
    <p:sldId id="470" r:id="rId72"/>
    <p:sldId id="286" r:id="rId73"/>
    <p:sldId id="287" r:id="rId74"/>
    <p:sldId id="474" r:id="rId75"/>
    <p:sldId id="289" r:id="rId76"/>
    <p:sldId id="292" r:id="rId77"/>
    <p:sldId id="293" r:id="rId78"/>
    <p:sldId id="294" r:id="rId79"/>
    <p:sldId id="475" r:id="rId80"/>
    <p:sldId id="296" r:id="rId81"/>
    <p:sldId id="297" r:id="rId82"/>
    <p:sldId id="298" r:id="rId83"/>
    <p:sldId id="476" r:id="rId84"/>
    <p:sldId id="477" r:id="rId85"/>
    <p:sldId id="264" r:id="rId86"/>
    <p:sldId id="478" r:id="rId87"/>
    <p:sldId id="281" r:id="rId88"/>
    <p:sldId id="267" r:id="rId89"/>
    <p:sldId id="269" r:id="rId90"/>
    <p:sldId id="272" r:id="rId91"/>
    <p:sldId id="274" r:id="rId92"/>
    <p:sldId id="479" r:id="rId93"/>
    <p:sldId id="668" r:id="rId94"/>
    <p:sldId id="669" r:id="rId95"/>
    <p:sldId id="670" r:id="rId96"/>
    <p:sldId id="671" r:id="rId97"/>
    <p:sldId id="672" r:id="rId98"/>
    <p:sldId id="673" r:id="rId99"/>
    <p:sldId id="644" r:id="rId100"/>
    <p:sldId id="645" r:id="rId101"/>
    <p:sldId id="646" r:id="rId102"/>
    <p:sldId id="647" r:id="rId103"/>
    <p:sldId id="648" r:id="rId104"/>
    <p:sldId id="649" r:id="rId105"/>
    <p:sldId id="650" r:id="rId106"/>
    <p:sldId id="651" r:id="rId107"/>
    <p:sldId id="652" r:id="rId108"/>
    <p:sldId id="653" r:id="rId109"/>
    <p:sldId id="654" r:id="rId110"/>
    <p:sldId id="655" r:id="rId111"/>
    <p:sldId id="656" r:id="rId112"/>
    <p:sldId id="657" r:id="rId113"/>
    <p:sldId id="658" r:id="rId114"/>
    <p:sldId id="659" r:id="rId115"/>
    <p:sldId id="660" r:id="rId116"/>
    <p:sldId id="661" r:id="rId117"/>
    <p:sldId id="662" r:id="rId118"/>
    <p:sldId id="663" r:id="rId119"/>
    <p:sldId id="664" r:id="rId120"/>
    <p:sldId id="637" r:id="rId121"/>
    <p:sldId id="638" r:id="rId122"/>
    <p:sldId id="639" r:id="rId123"/>
    <p:sldId id="641" r:id="rId124"/>
    <p:sldId id="642" r:id="rId125"/>
    <p:sldId id="665" r:id="rId126"/>
    <p:sldId id="666" r:id="rId127"/>
    <p:sldId id="667" r:id="rId1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81" autoAdjust="0"/>
    <p:restoredTop sz="94674" autoAdjust="0"/>
  </p:normalViewPr>
  <p:slideViewPr>
    <p:cSldViewPr snapToGrid="0" snapToObjects="1">
      <p:cViewPr varScale="1">
        <p:scale>
          <a:sx n="124" d="100"/>
          <a:sy n="124" d="100"/>
        </p:scale>
        <p:origin x="155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4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notesMaster" Target="notesMasters/notesMaster1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130" Type="http://schemas.openxmlformats.org/officeDocument/2006/relationships/presProps" Target="presProps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viewProps" Target="viewProp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theme" Target="theme/theme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33E4A7-8C8F-0444-B05A-6DE0ED7B35B0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0A63CA-6EF3-434A-8E2F-FF8FCBDA0A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22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336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latin typeface="Monaco"/>
                <a:cs typeface="Monaco"/>
              </a:rPr>
              <a:t>print(a, "is a number.", b, "is also a number.")</a:t>
            </a:r>
          </a:p>
          <a:p>
            <a:r>
              <a:rPr lang="en-US" dirty="0"/>
              <a:t> ,</a:t>
            </a:r>
            <a:r>
              <a:rPr lang="en-US" baseline="0" dirty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649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9877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0A63CA-6EF3-434A-8E2F-FF8FCBDA0A7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675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20001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CAF647BD-C221-1844-9ED2-A7F7759EF665}" type="datetimeFigureOut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E766F61-572F-DE48-B305-EBFEFC24AE0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8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pielman@rowan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python.org/3/library/re.html" TargetMode="External"/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umpy.org/" TargetMode="External"/><Relationship Id="rId2" Type="http://schemas.openxmlformats.org/officeDocument/2006/relationships/hyperlink" Target="https://www.scipy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andas.pydata.org/" TargetMode="Externa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Editor_war" TargetMode="Externa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/>
              <a:t>Introduction to Python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457199" y="4800599"/>
            <a:ext cx="8491415" cy="1578709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Dr. Spielman, </a:t>
            </a:r>
            <a:r>
              <a:rPr lang="en-US" dirty="0">
                <a:hlinkClick r:id="rId2"/>
              </a:rPr>
              <a:t>spielman@rowan.edu</a:t>
            </a:r>
            <a:endParaRPr lang="en-US" dirty="0"/>
          </a:p>
          <a:p>
            <a:r>
              <a:rPr lang="en-US" dirty="0"/>
              <a:t>SCIENCE Hall 201D</a:t>
            </a:r>
          </a:p>
          <a:p>
            <a:endParaRPr lang="en-US" dirty="0"/>
          </a:p>
          <a:p>
            <a:r>
              <a:rPr lang="en-US" dirty="0"/>
              <a:t>Short course in Biocomputing</a:t>
            </a:r>
          </a:p>
          <a:p>
            <a:r>
              <a:rPr lang="en-US" dirty="0"/>
              <a:t>Rowan University, Fall 2018</a:t>
            </a:r>
          </a:p>
        </p:txBody>
      </p:sp>
    </p:spTree>
    <p:extLst>
      <p:ext uri="{BB962C8B-B14F-4D97-AF65-F5344CB8AC3E}">
        <p14:creationId xmlns:p14="http://schemas.microsoft.com/office/powerpoint/2010/main" val="351749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+ 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- 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*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/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%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**</a:t>
            </a:r>
          </a:p>
          <a:p>
            <a:pPr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113825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base-python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err="1">
                <a:latin typeface="Monaco"/>
                <a:cs typeface="Monaco"/>
              </a:rPr>
              <a:t>os</a:t>
            </a:r>
            <a:r>
              <a:rPr lang="en-US" dirty="0"/>
              <a:t> and </a:t>
            </a:r>
            <a:r>
              <a:rPr lang="en-US" b="0" dirty="0" err="1">
                <a:latin typeface="Monaco"/>
                <a:cs typeface="Monaco"/>
              </a:rPr>
              <a:t>shutil</a:t>
            </a:r>
            <a:endParaRPr lang="en-US" b="0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/>
              <a:t>Useful for interacting with the </a:t>
            </a:r>
            <a:r>
              <a:rPr lang="en-US" b="1" dirty="0"/>
              <a:t>o</a:t>
            </a:r>
            <a:r>
              <a:rPr lang="en-US" dirty="0"/>
              <a:t>perating </a:t>
            </a:r>
            <a:r>
              <a:rPr lang="en-US" b="1" dirty="0"/>
              <a:t>s</a:t>
            </a:r>
            <a:r>
              <a:rPr lang="en-US" dirty="0"/>
              <a:t>ystem</a:t>
            </a:r>
          </a:p>
          <a:p>
            <a:pPr marL="457200" indent="-457200">
              <a:buFont typeface="Arial"/>
              <a:buChar char="•"/>
            </a:pPr>
            <a:r>
              <a:rPr lang="en-US" b="0" dirty="0">
                <a:solidFill>
                  <a:srgbClr val="000000"/>
                </a:solidFill>
                <a:latin typeface="Monaco"/>
                <a:cs typeface="Monaco"/>
              </a:rPr>
              <a:t>sys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Useful for interacting with the Python interpreter</a:t>
            </a:r>
          </a:p>
          <a:p>
            <a:pPr marL="457200" indent="-457200">
              <a:buFont typeface="Arial"/>
              <a:buChar char="•"/>
            </a:pPr>
            <a:r>
              <a:rPr lang="en-US" b="0" dirty="0" err="1">
                <a:latin typeface="Monaco"/>
                <a:cs typeface="Monaco"/>
              </a:rPr>
              <a:t>subprocess</a:t>
            </a:r>
            <a:endParaRPr lang="en-US" b="0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/>
              <a:t>Useful for calling external software from your Python script</a:t>
            </a:r>
          </a:p>
          <a:p>
            <a:pPr marL="457200" indent="-457200">
              <a:buFont typeface="Arial"/>
              <a:buChar char="•"/>
            </a:pPr>
            <a:r>
              <a:rPr lang="en-US" dirty="0">
                <a:latin typeface="Monaco"/>
                <a:cs typeface="Monaco"/>
              </a:rPr>
              <a:t>re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Regular expressions</a:t>
            </a:r>
            <a:endParaRPr lang="en-US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918469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modules in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import command at the *top* of your script: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827" y="2921841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as </a:t>
            </a:r>
            <a:r>
              <a:rPr lang="en-US" sz="2000" dirty="0" err="1">
                <a:latin typeface="Monaco"/>
                <a:cs typeface="Monaco"/>
              </a:rPr>
              <a:t>opsys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&lt;function/</a:t>
            </a:r>
            <a:r>
              <a:rPr lang="en-US" sz="2000" dirty="0" err="1">
                <a:latin typeface="Monaco"/>
                <a:cs typeface="Monaco"/>
              </a:rPr>
              <a:t>submodule</a:t>
            </a:r>
            <a:r>
              <a:rPr lang="en-US" sz="2000" dirty="0">
                <a:latin typeface="Monaco"/>
                <a:cs typeface="Monaco"/>
              </a:rPr>
              <a:t>&gt;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57551431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modules in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import command at the *top* of your script: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827" y="2921841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as </a:t>
            </a:r>
            <a:r>
              <a:rPr lang="en-US" sz="2000" dirty="0" err="1">
                <a:latin typeface="Monaco"/>
                <a:cs typeface="Monaco"/>
              </a:rPr>
              <a:t>opsys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&lt;function/</a:t>
            </a:r>
            <a:r>
              <a:rPr lang="en-US" sz="2000" dirty="0" err="1">
                <a:latin typeface="Monaco"/>
                <a:cs typeface="Monaco"/>
              </a:rPr>
              <a:t>submodule</a:t>
            </a:r>
            <a:r>
              <a:rPr lang="en-US" sz="2000" dirty="0">
                <a:latin typeface="Monaco"/>
                <a:cs typeface="Monaco"/>
              </a:rPr>
              <a:t>&gt;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031751" y="2810602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68956" y="3194398"/>
            <a:ext cx="437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C5924"/>
                </a:solidFill>
              </a:rPr>
              <a:t>use as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os.function_name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() </a:t>
            </a:r>
          </a:p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    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opsys.function_name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()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583113" y="4404631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0318" y="4778889"/>
            <a:ext cx="331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C5924"/>
                </a:solidFill>
              </a:rPr>
              <a:t>use as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function_name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106754374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loading modules in a script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import command at the *top* of your script: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827" y="2921841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as </a:t>
            </a:r>
            <a:r>
              <a:rPr lang="en-US" sz="2000" dirty="0" err="1">
                <a:latin typeface="Monaco"/>
                <a:cs typeface="Monaco"/>
              </a:rPr>
              <a:t>opsys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r>
              <a:rPr lang="en-US" sz="2000" dirty="0">
                <a:latin typeface="Monaco"/>
                <a:cs typeface="Monaco"/>
              </a:rPr>
              <a:t> import &lt;function/</a:t>
            </a:r>
            <a:r>
              <a:rPr lang="en-US" sz="2000" dirty="0" err="1">
                <a:latin typeface="Monaco"/>
                <a:cs typeface="Monaco"/>
              </a:rPr>
              <a:t>submodule</a:t>
            </a:r>
            <a:r>
              <a:rPr lang="en-US" sz="2000" dirty="0">
                <a:latin typeface="Monaco"/>
                <a:cs typeface="Monaco"/>
              </a:rPr>
              <a:t>&gt;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</a:p>
        </p:txBody>
      </p:sp>
      <p:sp>
        <p:nvSpPr>
          <p:cNvPr id="5" name="Right Brace 4"/>
          <p:cNvSpPr/>
          <p:nvPr/>
        </p:nvSpPr>
        <p:spPr>
          <a:xfrm>
            <a:off x="3031751" y="2810602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468956" y="3194398"/>
            <a:ext cx="43758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C5924"/>
                </a:solidFill>
              </a:rPr>
              <a:t>use as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os.function_name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() </a:t>
            </a:r>
          </a:p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    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opsys.function_name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()</a:t>
            </a:r>
          </a:p>
        </p:txBody>
      </p:sp>
      <p:sp>
        <p:nvSpPr>
          <p:cNvPr id="7" name="Right Brace 6"/>
          <p:cNvSpPr/>
          <p:nvPr/>
        </p:nvSpPr>
        <p:spPr>
          <a:xfrm>
            <a:off x="5583113" y="4404631"/>
            <a:ext cx="437205" cy="111784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20318" y="4778889"/>
            <a:ext cx="3318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C5924"/>
                </a:solidFill>
              </a:rPr>
              <a:t>use as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function_name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()</a:t>
            </a:r>
          </a:p>
        </p:txBody>
      </p:sp>
      <p:sp>
        <p:nvSpPr>
          <p:cNvPr id="9" name="Rectangle 8"/>
          <p:cNvSpPr/>
          <p:nvPr/>
        </p:nvSpPr>
        <p:spPr>
          <a:xfrm>
            <a:off x="394539" y="2921841"/>
            <a:ext cx="1497089" cy="496182"/>
          </a:xfrm>
          <a:prstGeom prst="rect">
            <a:avLst/>
          </a:prstGeom>
          <a:noFill/>
          <a:ln w="38100" cmpd="sng">
            <a:solidFill>
              <a:schemeClr val="tx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54129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err="1"/>
              <a:t>os</a:t>
            </a:r>
            <a:r>
              <a:rPr lang="en-US" dirty="0"/>
              <a:t>/</a:t>
            </a:r>
            <a:r>
              <a:rPr lang="en-US" dirty="0" err="1"/>
              <a:t>shutil</a:t>
            </a:r>
            <a:r>
              <a:rPr lang="en-US" dirty="0"/>
              <a:t>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Functions provide UNIX commands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39784" y="2647026"/>
          <a:ext cx="8596715" cy="3025238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4749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7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0196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>
                          <a:latin typeface="Monaco"/>
                          <a:cs typeface="Monaco"/>
                        </a:rPr>
                        <a:t>os</a:t>
                      </a:r>
                      <a:r>
                        <a:rPr lang="en-US" sz="2200" dirty="0">
                          <a:latin typeface="Monaco"/>
                          <a:cs typeface="Monaco"/>
                        </a:rPr>
                        <a:t>/</a:t>
                      </a:r>
                      <a:r>
                        <a:rPr lang="en-US" sz="2200" dirty="0" err="1">
                          <a:latin typeface="Monaco"/>
                          <a:cs typeface="Monaco"/>
                        </a:rPr>
                        <a:t>shutil</a:t>
                      </a:r>
                      <a:r>
                        <a:rPr lang="en-US" sz="2200" dirty="0"/>
                        <a:t> function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UNIX</a:t>
                      </a:r>
                      <a:r>
                        <a:rPr lang="en-US" sz="2200" baseline="0" dirty="0"/>
                        <a:t> equivalent</a:t>
                      </a:r>
                      <a:endParaRPr lang="en-US" sz="2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os.remove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("filename")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rm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 filename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os.rmdir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("directory")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rm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 –r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os.chdir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("directory")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Monaco"/>
                          <a:cs typeface="Monaco"/>
                        </a:rPr>
                        <a:t>cd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os.listdir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("directory")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ls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482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os.mkdir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("directory")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mkdir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 directory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shutil.copy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</a:t>
                      </a:r>
                      <a:r>
                        <a:rPr lang="en-US" b="0" dirty="0" err="1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", "</a:t>
                      </a:r>
                      <a:r>
                        <a:rPr lang="en-US" b="0" dirty="0" err="1">
                          <a:latin typeface="Monaco"/>
                          <a:cs typeface="Monaco"/>
                        </a:rPr>
                        <a:t>newfile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cp</a:t>
                      </a:r>
                      <a:r>
                        <a:rPr lang="en-US" b="0" baseline="0" dirty="0">
                          <a:latin typeface="Monaco"/>
                          <a:cs typeface="Monaco"/>
                        </a:rPr>
                        <a:t> </a:t>
                      </a:r>
                      <a:r>
                        <a:rPr lang="en-US" b="0" baseline="0" dirty="0" err="1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baseline="0" dirty="0">
                          <a:latin typeface="Monaco"/>
                          <a:cs typeface="Monaco"/>
                        </a:rPr>
                        <a:t> </a:t>
                      </a:r>
                      <a:r>
                        <a:rPr lang="en-US" b="0" baseline="0" dirty="0" err="1">
                          <a:latin typeface="Monaco"/>
                          <a:cs typeface="Monaco"/>
                        </a:rPr>
                        <a:t>newfile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720"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Monaco"/>
                          <a:cs typeface="Monaco"/>
                        </a:rPr>
                        <a:t>shutil.move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("</a:t>
                      </a:r>
                      <a:r>
                        <a:rPr lang="en-US" b="0" dirty="0" err="1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", "</a:t>
                      </a:r>
                      <a:r>
                        <a:rPr lang="en-US" b="0" dirty="0" err="1">
                          <a:latin typeface="Monaco"/>
                          <a:cs typeface="Monaco"/>
                        </a:rPr>
                        <a:t>newfile</a:t>
                      </a:r>
                      <a:r>
                        <a:rPr lang="en-US" b="0" dirty="0">
                          <a:latin typeface="Monaco"/>
                          <a:cs typeface="Monaco"/>
                        </a:rPr>
                        <a:t>")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baseline="0" dirty="0">
                          <a:latin typeface="Monaco"/>
                          <a:cs typeface="Monaco"/>
                        </a:rPr>
                        <a:t>mv </a:t>
                      </a:r>
                      <a:r>
                        <a:rPr lang="en-US" b="0" baseline="0" dirty="0" err="1">
                          <a:latin typeface="Monaco"/>
                          <a:cs typeface="Monaco"/>
                        </a:rPr>
                        <a:t>oldfile</a:t>
                      </a:r>
                      <a:r>
                        <a:rPr lang="en-US" b="0" baseline="0" dirty="0">
                          <a:latin typeface="Monaco"/>
                          <a:cs typeface="Monaco"/>
                        </a:rPr>
                        <a:t> </a:t>
                      </a:r>
                      <a:r>
                        <a:rPr lang="en-US" b="0" baseline="0" dirty="0" err="1">
                          <a:latin typeface="Monaco"/>
                          <a:cs typeface="Monaco"/>
                        </a:rPr>
                        <a:t>newfile</a:t>
                      </a:r>
                      <a:endParaRPr lang="en-US" b="0" dirty="0">
                        <a:latin typeface="Monaco"/>
                        <a:cs typeface="Monaco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19657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files with </a:t>
            </a:r>
            <a:r>
              <a:rPr lang="en-US" dirty="0" err="1"/>
              <a:t>os.listdir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5827" y="1848795"/>
            <a:ext cx="83384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os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directory = "my/directory/with/tons/of/files/"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Obtain list of files in directory</a:t>
            </a:r>
          </a:p>
          <a:p>
            <a:r>
              <a:rPr lang="en-US" sz="2000" dirty="0">
                <a:latin typeface="Monaco"/>
                <a:cs typeface="Monaco"/>
              </a:rPr>
              <a:t>files = </a:t>
            </a:r>
            <a:r>
              <a:rPr lang="en-US" sz="2000" dirty="0" err="1">
                <a:latin typeface="Monaco"/>
                <a:cs typeface="Monaco"/>
              </a:rPr>
              <a:t>os.listdir</a:t>
            </a:r>
            <a:r>
              <a:rPr lang="en-US" sz="2000" dirty="0">
                <a:latin typeface="Monaco"/>
                <a:cs typeface="Monaco"/>
              </a:rPr>
              <a:t>(directory)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files that end with .txt</a:t>
            </a:r>
          </a:p>
          <a:p>
            <a:r>
              <a:rPr lang="en-US" sz="2000" dirty="0">
                <a:latin typeface="Monaco"/>
                <a:cs typeface="Monaco"/>
              </a:rPr>
              <a:t>for file in files:</a:t>
            </a:r>
          </a:p>
          <a:p>
            <a:r>
              <a:rPr lang="en-US" sz="2000" dirty="0">
                <a:latin typeface="Monaco"/>
                <a:cs typeface="Monaco"/>
              </a:rPr>
              <a:t>	if </a:t>
            </a:r>
            <a:r>
              <a:rPr lang="en-US" sz="2000" dirty="0" err="1">
                <a:latin typeface="Monaco"/>
                <a:cs typeface="Monaco"/>
              </a:rPr>
              <a:t>file.endswith</a:t>
            </a:r>
            <a:r>
              <a:rPr lang="en-US" sz="2000" dirty="0">
                <a:latin typeface="Monaco"/>
                <a:cs typeface="Monaco"/>
              </a:rPr>
              <a:t>(".txt"):</a:t>
            </a:r>
          </a:p>
          <a:p>
            <a:r>
              <a:rPr lang="en-US" sz="2000" dirty="0">
                <a:latin typeface="Monaco"/>
                <a:cs typeface="Monaco"/>
              </a:rPr>
              <a:t>		</a:t>
            </a:r>
          </a:p>
          <a:p>
            <a:r>
              <a:rPr lang="en-US" sz="2000" dirty="0">
                <a:latin typeface="Monaco"/>
                <a:cs typeface="Monaco"/>
              </a:rPr>
              <a:t>		f = open(directory + file, "r")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	# do something with file</a:t>
            </a:r>
          </a:p>
          <a:p>
            <a:r>
              <a:rPr lang="en-US" sz="2000" dirty="0">
                <a:latin typeface="Monaco"/>
                <a:cs typeface="Monaco"/>
              </a:rPr>
              <a:t>		</a:t>
            </a:r>
            <a:r>
              <a:rPr lang="en-US" sz="2000" dirty="0" err="1">
                <a:latin typeface="Monaco"/>
                <a:cs typeface="Monaco"/>
              </a:rPr>
              <a:t>f.close</a:t>
            </a:r>
            <a:r>
              <a:rPr lang="en-US" sz="2000" dirty="0">
                <a:latin typeface="Monaco"/>
                <a:cs typeface="Monaco"/>
              </a:rPr>
              <a:t>()</a:t>
            </a:r>
          </a:p>
          <a:p>
            <a:endParaRPr lang="en-US" sz="2000" dirty="0">
              <a:latin typeface="Monaco"/>
              <a:cs typeface="Monaco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726739" y="5225960"/>
            <a:ext cx="2494372" cy="34866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779047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A few variables/functions I find useful: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sys.path</a:t>
            </a:r>
            <a:endParaRPr lang="en-US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sys.exit</a:t>
            </a:r>
            <a:r>
              <a:rPr lang="en-US" dirty="0">
                <a:latin typeface="Monaco"/>
                <a:cs typeface="Monaco"/>
              </a:rPr>
              <a:t>()</a:t>
            </a:r>
          </a:p>
          <a:p>
            <a:pPr marL="914400" lvl="1" indent="-457200">
              <a:buFont typeface="Arial"/>
              <a:buChar char="•"/>
            </a:pPr>
            <a:r>
              <a:rPr lang="en-US" b="1" dirty="0" err="1">
                <a:latin typeface="Monaco"/>
                <a:cs typeface="Monaco"/>
              </a:rPr>
              <a:t>sys.argv</a:t>
            </a:r>
            <a:endParaRPr lang="en-US" b="1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21186289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sys.path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sys.path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>
                <a:latin typeface="Arial"/>
                <a:cs typeface="Arial"/>
              </a:rPr>
              <a:t>is a list of directories in your </a:t>
            </a:r>
            <a:r>
              <a:rPr lang="en-US" b="0" dirty="0">
                <a:latin typeface="Monaco"/>
                <a:cs typeface="Monaco"/>
              </a:rPr>
              <a:t>PYTHONPATH</a:t>
            </a:r>
            <a:r>
              <a:rPr lang="en-US" dirty="0">
                <a:latin typeface="Arial"/>
                <a:cs typeface="Arial"/>
              </a:rPr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845298"/>
            <a:ext cx="833844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# Add directories as usual, with append!</a:t>
            </a:r>
          </a:p>
          <a:p>
            <a:r>
              <a:rPr lang="en-US" sz="2000" dirty="0" err="1">
                <a:latin typeface="Monaco"/>
                <a:cs typeface="Monaco"/>
              </a:rPr>
              <a:t>sys.path.append</a:t>
            </a:r>
            <a:r>
              <a:rPr lang="en-US" sz="2000" dirty="0">
                <a:latin typeface="Monaco"/>
                <a:cs typeface="Monaco"/>
              </a:rPr>
              <a:t>("directory/I/want/to/access")</a:t>
            </a:r>
          </a:p>
        </p:txBody>
      </p:sp>
    </p:spTree>
    <p:extLst>
      <p:ext uri="{BB962C8B-B14F-4D97-AF65-F5344CB8AC3E}">
        <p14:creationId xmlns:p14="http://schemas.microsoft.com/office/powerpoint/2010/main" val="3212201703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sys.exit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sys.exit</a:t>
            </a:r>
            <a:r>
              <a:rPr lang="en-US" dirty="0">
                <a:latin typeface="Monaco"/>
                <a:cs typeface="Monaco"/>
              </a:rPr>
              <a:t>() </a:t>
            </a:r>
            <a:r>
              <a:rPr lang="en-US" dirty="0">
                <a:cs typeface="Arial"/>
              </a:rPr>
              <a:t>will immediately stop the interpreter and exit out of the script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91450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sys.exit</a:t>
            </a:r>
            <a:r>
              <a:rPr lang="en-US" dirty="0"/>
              <a:t>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sys.exit</a:t>
            </a:r>
            <a:r>
              <a:rPr lang="en-US" dirty="0">
                <a:latin typeface="Monaco"/>
                <a:cs typeface="Monaco"/>
              </a:rPr>
              <a:t>() </a:t>
            </a:r>
            <a:r>
              <a:rPr lang="en-US" dirty="0">
                <a:cs typeface="Arial"/>
              </a:rPr>
              <a:t>will immediately stop the interpreter and exit out of the script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6450" y="3074968"/>
            <a:ext cx="833844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if </a:t>
            </a:r>
            <a:r>
              <a:rPr lang="en-US" sz="2000" dirty="0" err="1">
                <a:latin typeface="Monaco"/>
                <a:cs typeface="Monaco"/>
              </a:rPr>
              <a:t>something_important</a:t>
            </a:r>
            <a:r>
              <a:rPr lang="en-US" sz="2000" dirty="0">
                <a:latin typeface="Monaco"/>
                <a:cs typeface="Monaco"/>
              </a:rPr>
              <a:t> == False:</a:t>
            </a:r>
          </a:p>
          <a:p>
            <a:r>
              <a:rPr lang="en-US" sz="2000" dirty="0">
                <a:latin typeface="Monaco"/>
                <a:cs typeface="Monaco"/>
              </a:rPr>
              <a:t>	print( "Oh no, something is wrong!!!")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 err="1">
                <a:latin typeface="Monaco"/>
                <a:cs typeface="Monaco"/>
              </a:rPr>
              <a:t>sys.exit</a:t>
            </a:r>
            <a:r>
              <a:rPr lang="en-US" sz="2000" dirty="0">
                <a:latin typeface="Monaco"/>
                <a:cs typeface="Monac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39586837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Mathematical operations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7935" y="1878855"/>
            <a:ext cx="6523039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variables and math them</a:t>
            </a:r>
          </a:p>
          <a:p>
            <a:r>
              <a:rPr lang="en-US" sz="2200" dirty="0">
                <a:latin typeface="Monaco"/>
                <a:cs typeface="Monaco"/>
              </a:rPr>
              <a:t>a = 5</a:t>
            </a:r>
          </a:p>
          <a:p>
            <a:r>
              <a:rPr lang="en-US" sz="2200" dirty="0">
                <a:latin typeface="Monaco"/>
                <a:cs typeface="Monaco"/>
              </a:rPr>
              <a:t>b = -33</a:t>
            </a:r>
          </a:p>
          <a:p>
            <a:r>
              <a:rPr lang="en-US" sz="2200" dirty="0">
                <a:latin typeface="Monaco"/>
                <a:cs typeface="Monaco"/>
              </a:rPr>
              <a:t>c = a + b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#c now has a value -28</a:t>
            </a:r>
          </a:p>
          <a:p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39454" y="3233072"/>
            <a:ext cx="3525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DC5924"/>
                </a:solidFill>
              </a:rPr>
              <a:t>What type of variable is </a:t>
            </a:r>
            <a:r>
              <a:rPr lang="en-US" sz="2200" dirty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2200" dirty="0">
                <a:solidFill>
                  <a:srgbClr val="DC5924"/>
                </a:solidFill>
              </a:rPr>
              <a:t>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77935" y="3972329"/>
            <a:ext cx="626862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 = 5.0</a:t>
            </a:r>
          </a:p>
          <a:p>
            <a:r>
              <a:rPr lang="en-US" sz="2200" dirty="0">
                <a:latin typeface="Monaco"/>
                <a:cs typeface="Monaco"/>
              </a:rPr>
              <a:t>b = -33</a:t>
            </a:r>
          </a:p>
          <a:p>
            <a:r>
              <a:rPr lang="en-US" sz="2200" dirty="0">
                <a:latin typeface="Monaco"/>
                <a:cs typeface="Monaco"/>
              </a:rPr>
              <a:t>c = a + b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#c now has a value -28.0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print(c)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-28</a:t>
            </a:r>
          </a:p>
          <a:p>
            <a:endParaRPr lang="en-US" sz="2200" dirty="0"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39453" y="5018176"/>
            <a:ext cx="35254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DC5924"/>
                </a:solidFill>
              </a:rPr>
              <a:t>What type of variable is </a:t>
            </a:r>
            <a:r>
              <a:rPr lang="en-US" sz="2200" dirty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en-US" sz="2200" dirty="0">
                <a:solidFill>
                  <a:srgbClr val="DC5924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7303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sys.argv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err="1">
                <a:latin typeface="Monaco"/>
                <a:cs typeface="Monaco"/>
              </a:rPr>
              <a:t>sys.argv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>
                <a:latin typeface="Arial"/>
                <a:cs typeface="Arial"/>
              </a:rPr>
              <a:t>is a list of command-line input arguments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Always read as </a:t>
            </a:r>
            <a:r>
              <a:rPr lang="en-US" b="1" dirty="0">
                <a:latin typeface="Arial"/>
                <a:cs typeface="Arial"/>
              </a:rPr>
              <a:t>strings</a:t>
            </a:r>
            <a:endParaRPr lang="en-US" dirty="0">
              <a:latin typeface="Arial"/>
              <a:cs typeface="Arial"/>
            </a:endParaRPr>
          </a:p>
          <a:p>
            <a:pPr marL="914400" lvl="1" indent="-457200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1539" y="3825595"/>
            <a:ext cx="893246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[0]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name of the script</a:t>
            </a:r>
          </a:p>
          <a:p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value of the first command line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arg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[2]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value of the second command line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arg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180150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sys.argv</a:t>
            </a:r>
            <a:r>
              <a:rPr lang="en-US" dirty="0"/>
              <a:t> script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328055"/>
            <a:ext cx="89324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value = 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</a:t>
            </a:r>
          </a:p>
          <a:p>
            <a:r>
              <a:rPr lang="en-US" sz="2000" dirty="0">
                <a:latin typeface="Monaco"/>
                <a:cs typeface="Monaco"/>
              </a:rPr>
              <a:t>print("You provided", value)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with an argument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myscript.py</a:t>
            </a:r>
            <a:r>
              <a:rPr lang="en-US" sz="2000" dirty="0">
                <a:latin typeface="Monaco"/>
                <a:cs typeface="Monaco"/>
              </a:rPr>
              <a:t> 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You provided 75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You'll get an error if no argument is provided 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myscript.py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(most recent call last):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File "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hi.py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", line 3, in &lt;module&gt;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  value = 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sys.argv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[1]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IndexError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: list index out of range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67308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sys.argv</a:t>
            </a:r>
            <a:r>
              <a:rPr lang="en-US" dirty="0"/>
              <a:t> script </a:t>
            </a:r>
            <a:r>
              <a:rPr lang="en-US" dirty="0" err="1"/>
              <a:t>fancified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assert(</a:t>
            </a:r>
            <a:r>
              <a:rPr lang="en-US" sz="2000" dirty="0" err="1"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) == 2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), "Expected an argument"</a:t>
            </a:r>
          </a:p>
          <a:p>
            <a:r>
              <a:rPr lang="en-US" sz="2000" dirty="0">
                <a:latin typeface="Monaco"/>
                <a:cs typeface="Monaco"/>
              </a:rPr>
              <a:t>value = 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</a:t>
            </a:r>
          </a:p>
          <a:p>
            <a:r>
              <a:rPr lang="en-US" sz="2000" dirty="0">
                <a:latin typeface="Monaco"/>
                <a:cs typeface="Monaco"/>
              </a:rPr>
              <a:t>print("You provided", value)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You'll get an error if no argument is provided 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myscript.py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"Expected an argument"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293045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sys.argv</a:t>
            </a:r>
            <a:r>
              <a:rPr lang="en-US" dirty="0"/>
              <a:t> script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assert(</a:t>
            </a:r>
            <a:r>
              <a:rPr lang="en-US" sz="2000" dirty="0" err="1"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) == 2), "Expected an argument"</a:t>
            </a:r>
          </a:p>
          <a:p>
            <a:r>
              <a:rPr lang="en-US" sz="2000" dirty="0">
                <a:latin typeface="Monaco"/>
                <a:cs typeface="Monaco"/>
              </a:rPr>
              <a:t>value = 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</a:t>
            </a:r>
          </a:p>
          <a:p>
            <a:r>
              <a:rPr lang="en-US" sz="2000" dirty="0">
                <a:latin typeface="Monaco"/>
                <a:cs typeface="Monaco"/>
              </a:rPr>
              <a:t>print(</a:t>
            </a:r>
            <a:r>
              <a:rPr lang="en-US" sz="2000" dirty="0" err="1">
                <a:latin typeface="Monaco"/>
                <a:cs typeface="Monaco"/>
              </a:rPr>
              <a:t>int</a:t>
            </a:r>
            <a:r>
              <a:rPr lang="en-US" sz="2000" dirty="0">
                <a:latin typeface="Monaco"/>
                <a:cs typeface="Monaco"/>
              </a:rPr>
              <a:t>(value) + 25)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myscript.py</a:t>
            </a:r>
            <a:r>
              <a:rPr lang="en-US" sz="2000" dirty="0">
                <a:latin typeface="Monaco"/>
                <a:cs typeface="Monaco"/>
              </a:rPr>
              <a:t> 75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(most recent call last):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File "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myscript.py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", line 4, in &lt;module&gt;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  print(value + 25)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TypeError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: cannot concatenate '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str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' and '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int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' objects</a:t>
            </a:r>
          </a:p>
        </p:txBody>
      </p:sp>
    </p:spTree>
    <p:extLst>
      <p:ext uri="{BB962C8B-B14F-4D97-AF65-F5344CB8AC3E}">
        <p14:creationId xmlns:p14="http://schemas.microsoft.com/office/powerpoint/2010/main" val="41233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sys.argv</a:t>
            </a:r>
            <a:r>
              <a:rPr lang="en-US" dirty="0"/>
              <a:t> script, slightly fancy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assert(</a:t>
            </a:r>
            <a:r>
              <a:rPr lang="en-US" sz="2000" dirty="0" err="1"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) == 2), "Expected an argument"</a:t>
            </a:r>
          </a:p>
          <a:p>
            <a:r>
              <a:rPr lang="en-US" sz="2000" dirty="0">
                <a:latin typeface="Monaco"/>
                <a:cs typeface="Monaco"/>
              </a:rPr>
              <a:t>value =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float(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latin typeface="Monaco"/>
                <a:cs typeface="Monaco"/>
              </a:rPr>
              <a:t>print(value + 25)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myscripy.py</a:t>
            </a:r>
            <a:r>
              <a:rPr lang="en-US" sz="2000" dirty="0">
                <a:latin typeface="Monaco"/>
                <a:cs typeface="Monaco"/>
              </a:rPr>
              <a:t> 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100.0</a:t>
            </a: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bit fancier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1539" y="1833022"/>
            <a:ext cx="893246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assert(</a:t>
            </a:r>
            <a:r>
              <a:rPr lang="en-US" sz="2000" dirty="0" err="1"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) == 2),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"Usage: python </a:t>
            </a:r>
            <a:r>
              <a:rPr lang="en-US" sz="2000" dirty="0" err="1">
                <a:solidFill>
                  <a:schemeClr val="accent5"/>
                </a:solidFill>
                <a:latin typeface="Monaco"/>
                <a:cs typeface="Monaco"/>
              </a:rPr>
              <a:t>myscript.py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 &lt;value&gt;"</a:t>
            </a:r>
          </a:p>
          <a:p>
            <a:r>
              <a:rPr lang="en-US" sz="2000" dirty="0">
                <a:latin typeface="Monaco"/>
                <a:cs typeface="Monaco"/>
              </a:rPr>
              <a:t>value =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float(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latin typeface="Monaco"/>
                <a:cs typeface="Monaco"/>
              </a:rPr>
              <a:t>print(value + 25)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myscripy.py</a:t>
            </a:r>
            <a:r>
              <a:rPr lang="en-US" sz="2000" dirty="0">
                <a:latin typeface="Monaco"/>
                <a:cs typeface="Monaco"/>
              </a:rPr>
              <a:t> 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100.0</a:t>
            </a: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97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Fanciest: Try/except</a:t>
            </a:r>
            <a:br>
              <a:rPr lang="en-US" dirty="0"/>
            </a:b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1539" y="1082395"/>
            <a:ext cx="8932461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assert(</a:t>
            </a:r>
            <a:r>
              <a:rPr lang="en-US" sz="2000" dirty="0" err="1"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) == 2),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"Usage: python </a:t>
            </a:r>
            <a:r>
              <a:rPr lang="en-US" sz="2000" dirty="0" err="1">
                <a:solidFill>
                  <a:schemeClr val="accent5"/>
                </a:solidFill>
                <a:latin typeface="Monaco"/>
                <a:cs typeface="Monaco"/>
              </a:rPr>
              <a:t>myscript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 &lt;value&gt;"</a:t>
            </a:r>
          </a:p>
          <a:p>
            <a:r>
              <a:rPr lang="en-US" sz="2000" dirty="0">
                <a:latin typeface="Monaco"/>
                <a:cs typeface="Monaco"/>
              </a:rPr>
              <a:t>value =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float(</a:t>
            </a:r>
            <a:r>
              <a:rPr lang="en-US" sz="2000" dirty="0" err="1">
                <a:latin typeface="Monaco"/>
                <a:cs typeface="Monaco"/>
              </a:rPr>
              <a:t>sys.argv</a:t>
            </a:r>
            <a:r>
              <a:rPr lang="en-US" sz="2000" dirty="0">
                <a:latin typeface="Monaco"/>
                <a:cs typeface="Monaco"/>
              </a:rPr>
              <a:t>[1]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latin typeface="Monaco"/>
                <a:cs typeface="Monaco"/>
              </a:rPr>
              <a:t>print(value + 25)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myscript.py</a:t>
            </a:r>
            <a:r>
              <a:rPr lang="en-US" sz="2000" dirty="0">
                <a:latin typeface="Monaco"/>
                <a:cs typeface="Monaco"/>
              </a:rPr>
              <a:t> 75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100.0</a:t>
            </a: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2000" dirty="0">
                <a:latin typeface="Monaco"/>
                <a:cs typeface="Monaco"/>
              </a:rPr>
              <a:t>python </a:t>
            </a:r>
            <a:r>
              <a:rPr lang="en-US" sz="2000" dirty="0" err="1">
                <a:latin typeface="Monaco"/>
                <a:cs typeface="Monaco"/>
              </a:rPr>
              <a:t>myscript.py</a:t>
            </a:r>
            <a:r>
              <a:rPr lang="en-US" sz="2000" dirty="0">
                <a:latin typeface="Monaco"/>
                <a:cs typeface="Monaco"/>
              </a:rPr>
              <a:t> Stephanie</a:t>
            </a:r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Traceback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 (most recent call last):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File "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myscript.py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", line 4, in &lt;module&gt;</a:t>
            </a:r>
          </a:p>
          <a:p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    value = float(</a:t>
            </a:r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sys.argv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[1])</a:t>
            </a:r>
          </a:p>
          <a:p>
            <a:r>
              <a:rPr lang="en-US" sz="2000" dirty="0" err="1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ValueError</a:t>
            </a:r>
            <a:r>
              <a:rPr lang="en-US" sz="2000" dirty="0">
                <a:solidFill>
                  <a:srgbClr val="FF0000"/>
                </a:solidFill>
                <a:latin typeface="Monaco" charset="0"/>
                <a:ea typeface="Monaco" charset="0"/>
                <a:cs typeface="Monaco" charset="0"/>
              </a:rPr>
              <a:t>: could not convert string to float: Stephanie</a:t>
            </a:r>
          </a:p>
          <a:p>
            <a:endParaRPr lang="en-US" sz="20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9419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9182" y="891327"/>
            <a:ext cx="992192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 This is the script ##############</a:t>
            </a:r>
          </a:p>
          <a:p>
            <a:r>
              <a:rPr lang="en-US" sz="1900" dirty="0">
                <a:latin typeface="Monaco"/>
                <a:cs typeface="Monaco"/>
              </a:rPr>
              <a:t>import sys</a:t>
            </a:r>
          </a:p>
          <a:p>
            <a:endParaRPr lang="en-US" sz="1900" dirty="0">
              <a:latin typeface="Monaco"/>
              <a:cs typeface="Monaco"/>
            </a:endParaRPr>
          </a:p>
          <a:p>
            <a:r>
              <a:rPr lang="en-US" sz="1900" dirty="0">
                <a:latin typeface="Monaco"/>
                <a:cs typeface="Monaco"/>
              </a:rPr>
              <a:t>assert(</a:t>
            </a:r>
            <a:r>
              <a:rPr lang="en-US" sz="1900" dirty="0" err="1">
                <a:latin typeface="Monaco"/>
                <a:cs typeface="Monaco"/>
              </a:rPr>
              <a:t>len</a:t>
            </a:r>
            <a:r>
              <a:rPr lang="en-US" sz="1900" dirty="0">
                <a:latin typeface="Monaco"/>
                <a:cs typeface="Monaco"/>
              </a:rPr>
              <a:t>(</a:t>
            </a:r>
            <a:r>
              <a:rPr lang="en-US" sz="1900" dirty="0" err="1">
                <a:latin typeface="Monaco"/>
                <a:cs typeface="Monaco"/>
              </a:rPr>
              <a:t>sys.argv</a:t>
            </a:r>
            <a:r>
              <a:rPr lang="en-US" sz="1900" dirty="0">
                <a:latin typeface="Monaco"/>
                <a:cs typeface="Monaco"/>
              </a:rPr>
              <a:t>) == 2), "Usage: python </a:t>
            </a:r>
            <a:r>
              <a:rPr lang="en-US" sz="1900" dirty="0" err="1">
                <a:latin typeface="Monaco"/>
                <a:cs typeface="Monaco"/>
              </a:rPr>
              <a:t>myscript</a:t>
            </a:r>
            <a:r>
              <a:rPr lang="en-US" sz="1900" dirty="0">
                <a:latin typeface="Monaco"/>
                <a:cs typeface="Monaco"/>
              </a:rPr>
              <a:t> &lt;value&gt;"</a:t>
            </a:r>
          </a:p>
          <a:p>
            <a:r>
              <a:rPr lang="en-US" sz="1900" dirty="0">
                <a:latin typeface="Monaco"/>
                <a:cs typeface="Monaco"/>
              </a:rPr>
              <a:t>value = </a:t>
            </a:r>
            <a:r>
              <a:rPr lang="en-US" sz="1900" dirty="0" err="1">
                <a:latin typeface="Monaco"/>
                <a:cs typeface="Monaco"/>
              </a:rPr>
              <a:t>sys.argv</a:t>
            </a:r>
            <a:r>
              <a:rPr lang="en-US" sz="1900" dirty="0">
                <a:latin typeface="Monaco"/>
                <a:cs typeface="Monaco"/>
              </a:rPr>
              <a:t>[1]</a:t>
            </a:r>
            <a:endParaRPr lang="en-US" sz="1900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1900" dirty="0">
                <a:solidFill>
                  <a:schemeClr val="accent5"/>
                </a:solidFill>
                <a:latin typeface="Monaco"/>
                <a:cs typeface="Monaco"/>
              </a:rPr>
              <a:t>try:</a:t>
            </a:r>
          </a:p>
          <a:p>
            <a:r>
              <a:rPr lang="en-US" sz="1900" dirty="0">
                <a:latin typeface="Monaco"/>
                <a:cs typeface="Monaco"/>
              </a:rPr>
              <a:t>	value = float(value)</a:t>
            </a:r>
          </a:p>
          <a:p>
            <a:r>
              <a:rPr lang="en-US" sz="1900" dirty="0">
                <a:solidFill>
                  <a:schemeClr val="accent5"/>
                </a:solidFill>
                <a:latin typeface="Monaco"/>
                <a:cs typeface="Monaco"/>
              </a:rPr>
              <a:t>except:</a:t>
            </a:r>
          </a:p>
          <a:p>
            <a:r>
              <a:rPr lang="en-US" sz="1900" dirty="0">
                <a:solidFill>
                  <a:schemeClr val="accent5"/>
                </a:solidFill>
                <a:latin typeface="Monaco"/>
                <a:cs typeface="Monaco"/>
              </a:rPr>
              <a:t>	raise </a:t>
            </a:r>
            <a:r>
              <a:rPr lang="en-US" sz="1900" dirty="0" err="1">
                <a:solidFill>
                  <a:schemeClr val="accent5"/>
                </a:solidFill>
                <a:latin typeface="Monaco"/>
                <a:cs typeface="Monaco"/>
              </a:rPr>
              <a:t>AssertionError</a:t>
            </a:r>
            <a:r>
              <a:rPr lang="en-US" sz="1900" dirty="0">
                <a:solidFill>
                  <a:schemeClr val="accent5"/>
                </a:solidFill>
                <a:latin typeface="Monaco"/>
                <a:cs typeface="Monaco"/>
              </a:rPr>
              <a:t>("Couldn't make the input a float!")</a:t>
            </a:r>
          </a:p>
          <a:p>
            <a:r>
              <a:rPr lang="en-US" sz="1900" dirty="0">
                <a:latin typeface="Monaco"/>
                <a:cs typeface="Monaco"/>
              </a:rPr>
              <a:t>print(value + 25)</a:t>
            </a:r>
          </a:p>
          <a:p>
            <a:r>
              <a:rPr lang="en-US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###################################################</a:t>
            </a:r>
          </a:p>
          <a:p>
            <a:endParaRPr lang="en-US" sz="19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19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Calling script from console ####</a:t>
            </a:r>
          </a:p>
          <a:p>
            <a:r>
              <a:rPr lang="en-US" sz="1900" dirty="0">
                <a:latin typeface="Monaco"/>
                <a:cs typeface="Monaco"/>
              </a:rPr>
              <a:t>python </a:t>
            </a:r>
            <a:r>
              <a:rPr lang="en-US" sz="1900" dirty="0" err="1">
                <a:latin typeface="Monaco"/>
                <a:cs typeface="Monaco"/>
              </a:rPr>
              <a:t>myscripy.py</a:t>
            </a:r>
            <a:r>
              <a:rPr lang="en-US" sz="1900" dirty="0">
                <a:latin typeface="Monaco"/>
                <a:cs typeface="Monaco"/>
              </a:rPr>
              <a:t> 75</a:t>
            </a:r>
          </a:p>
          <a:p>
            <a:r>
              <a:rPr lang="en-US" sz="19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100.0</a:t>
            </a:r>
          </a:p>
          <a:p>
            <a:endParaRPr lang="en-US" sz="19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1900" dirty="0">
                <a:latin typeface="Monaco"/>
                <a:cs typeface="Monaco"/>
              </a:rPr>
              <a:t>python </a:t>
            </a:r>
            <a:r>
              <a:rPr lang="en-US" sz="1900" dirty="0" err="1">
                <a:latin typeface="Monaco"/>
                <a:cs typeface="Monaco"/>
              </a:rPr>
              <a:t>myscripy.py</a:t>
            </a:r>
            <a:r>
              <a:rPr lang="en-US" sz="1900" dirty="0">
                <a:latin typeface="Monaco"/>
                <a:cs typeface="Monaco"/>
              </a:rPr>
              <a:t> Stephanie</a:t>
            </a:r>
            <a:endParaRPr lang="en-US" sz="1900" dirty="0">
              <a:solidFill>
                <a:srgbClr val="FF0000"/>
              </a:solidFill>
              <a:latin typeface="Monaco" charset="0"/>
              <a:ea typeface="Monaco" charset="0"/>
              <a:cs typeface="Monaco" charset="0"/>
            </a:endParaRPr>
          </a:p>
          <a:p>
            <a:pPr lvl="1"/>
            <a:r>
              <a:rPr lang="en-US" sz="19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"Couldn't make the input a float!"</a:t>
            </a:r>
            <a:endParaRPr lang="en-US" sz="19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356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Try/except, more generally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3742" y="1672967"/>
            <a:ext cx="8506735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try: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   Attempt code which might raise an error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except: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   </a:t>
            </a:r>
            <a:r>
              <a:rPr lang="en-US" b="1" dirty="0">
                <a:solidFill>
                  <a:srgbClr val="32A600"/>
                </a:solidFill>
                <a:latin typeface="Monaco"/>
                <a:cs typeface="Monaco"/>
              </a:rPr>
              <a:t>Code to run if an error of any kind occurred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</a:t>
            </a:r>
            <a:r>
              <a:rPr lang="en-US" dirty="0">
                <a:latin typeface="Monaco"/>
                <a:cs typeface="Monaco"/>
              </a:rPr>
              <a:t> 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14794" y="3199252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351732" y="182309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51732" y="5134988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14794" y="4301676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037030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Try/except, more generally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1985" y="1672967"/>
            <a:ext cx="809730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try: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   Attempt code which might raise an error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except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Monaco"/>
                <a:cs typeface="Monaco"/>
              </a:rPr>
              <a:t>TypeError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   </a:t>
            </a:r>
            <a:r>
              <a:rPr lang="en-US" b="1" dirty="0">
                <a:solidFill>
                  <a:srgbClr val="32A600"/>
                </a:solidFill>
                <a:latin typeface="Monaco"/>
                <a:cs typeface="Monaco"/>
              </a:rPr>
              <a:t>Run only if a Type Error *Specifically* occurred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</a:t>
            </a:r>
            <a:r>
              <a:rPr lang="en-US" dirty="0">
                <a:latin typeface="Monaco"/>
                <a:cs typeface="Monaco"/>
              </a:rPr>
              <a:t> 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883036" y="3199252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1419974" y="182309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19974" y="5134988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83036" y="4301676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3250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the print function to check your code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22064" y="1788071"/>
            <a:ext cx="831026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# Use print statements to see what your computer is doing</a:t>
            </a:r>
          </a:p>
          <a:p>
            <a:r>
              <a:rPr lang="en-US" dirty="0">
                <a:latin typeface="Monaco"/>
                <a:cs typeface="Monaco"/>
              </a:rPr>
              <a:t>a = 5</a:t>
            </a:r>
          </a:p>
          <a:p>
            <a:r>
              <a:rPr lang="en-US" dirty="0">
                <a:latin typeface="Monaco"/>
                <a:cs typeface="Monaco"/>
              </a:rPr>
              <a:t>b = 2</a:t>
            </a:r>
          </a:p>
          <a:p>
            <a:r>
              <a:rPr lang="en-US" dirty="0">
                <a:latin typeface="Monaco"/>
                <a:cs typeface="Monaco"/>
              </a:rPr>
              <a:t>c = a / b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</a:t>
            </a:r>
            <a:r>
              <a:rPr lang="it-IT" dirty="0">
                <a:latin typeface="Monaco"/>
                <a:cs typeface="Monaco"/>
              </a:rPr>
              <a:t>(c)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2.5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06917" y="4483199"/>
            <a:ext cx="6370283" cy="169277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chemeClr val="accent5"/>
                </a:solidFill>
              </a:rPr>
              <a:t>Always be printing! </a:t>
            </a:r>
          </a:p>
          <a:p>
            <a:r>
              <a:rPr lang="en-US" sz="2600" b="1" dirty="0">
                <a:solidFill>
                  <a:schemeClr val="accent5"/>
                </a:solidFill>
              </a:rPr>
              <a:t>Without print(), there is NO WAY to know if your code is working as expected.</a:t>
            </a:r>
            <a:endParaRPr lang="en-US" sz="2600" b="1" dirty="0">
              <a:solidFill>
                <a:schemeClr val="accent5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3522780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re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752600"/>
            <a:ext cx="8427493" cy="4373563"/>
          </a:xfrm>
        </p:spPr>
        <p:txBody>
          <a:bodyPr>
            <a:norm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Full documentation: </a:t>
            </a:r>
            <a:r>
              <a:rPr lang="en-US" dirty="0">
                <a:hlinkClick r:id="rId2"/>
              </a:rPr>
              <a:t>https://docs.python.org/3/library/re.html</a:t>
            </a:r>
            <a:endParaRPr lang="en-US" dirty="0"/>
          </a:p>
          <a:p>
            <a:pPr marL="457200" indent="-457200">
              <a:buFont typeface="Arial" charset="0"/>
              <a:buChar char="•"/>
            </a:pPr>
            <a:endParaRPr lang="en-US" dirty="0"/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Greatest hits of the re module: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>
                <a:ea typeface="Monaco" charset="0"/>
                <a:cs typeface="Monaco" charset="0"/>
              </a:rPr>
              <a:t>splits text on a regex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>
                <a:ea typeface="Monaco" charset="0"/>
                <a:cs typeface="Monaco" charset="0"/>
              </a:rPr>
              <a:t>search for a single regex occurrence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re.findall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>
                <a:ea typeface="Monaco" charset="0"/>
                <a:cs typeface="Monaco" charset="0"/>
              </a:rPr>
              <a:t>searches for all occurrences of a regex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sz="2200" dirty="0">
                <a:ea typeface="Monaco" charset="0"/>
                <a:cs typeface="Monaco" charset="0"/>
              </a:rPr>
              <a:t>replace a regex pattern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z="2200" dirty="0">
                <a:ea typeface="Monaco" charset="0"/>
                <a:cs typeface="Monaco" charset="0"/>
              </a:rPr>
              <a:t>Generally, </a:t>
            </a:r>
            <a:r>
              <a:rPr lang="en-US" sz="2200" b="0" dirty="0" err="1">
                <a:latin typeface="Monaco" charset="0"/>
                <a:ea typeface="Monaco" charset="0"/>
                <a:cs typeface="Monaco" charset="0"/>
              </a:rPr>
              <a:t>re.functionnname</a:t>
            </a:r>
            <a:r>
              <a:rPr lang="en-US" sz="2200" b="0" dirty="0">
                <a:latin typeface="Monaco" charset="0"/>
                <a:ea typeface="Monaco" charset="0"/>
                <a:cs typeface="Monaco" charset="0"/>
              </a:rPr>
              <a:t>(regex, string)</a:t>
            </a:r>
          </a:p>
        </p:txBody>
      </p:sp>
    </p:spTree>
    <p:extLst>
      <p:ext uri="{BB962C8B-B14F-4D97-AF65-F5344CB8AC3E}">
        <p14:creationId xmlns:p14="http://schemas.microsoft.com/office/powerpoint/2010/main" val="148193724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re.split</a:t>
            </a:r>
            <a:r>
              <a:rPr lang="en-US" dirty="0"/>
              <a:t>()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0595" y="1214649"/>
            <a:ext cx="9109882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Recall regular .split():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 = "</a:t>
            </a: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stephaniespielman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"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mystring.split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("e")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["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st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", "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phani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", "pi", "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lman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"]</a:t>
            </a:r>
          </a:p>
          <a:p>
            <a:endParaRPr lang="en-US" sz="2200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</a:t>
            </a:r>
            <a:r>
              <a:rPr lang="en-US" sz="22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(regex, string) splits on a regex pattern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mynewstring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 = "100,000,000.000"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22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"[,\.]"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mynewstring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mr-IN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['100', '000', '000', '000']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Extra useful for splitting on *arbitrary whitespace*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otherstring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 = "hello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goodbye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seeya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\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n</a:t>
            </a: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imback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"</a:t>
            </a:r>
          </a:p>
          <a:p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re.split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22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"\s+"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2200" dirty="0" err="1">
                <a:latin typeface="Monaco" charset="0"/>
                <a:ea typeface="Monaco" charset="0"/>
                <a:cs typeface="Monaco" charset="0"/>
              </a:rPr>
              <a:t>otherstring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	['hello', 'goodbye', '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seeya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', '</a:t>
            </a:r>
            <a:r>
              <a:rPr lang="en-US" sz="2200" dirty="0" err="1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imback</a:t>
            </a:r>
            <a:r>
              <a:rPr lang="en-US" sz="2200" dirty="0">
                <a:solidFill>
                  <a:schemeClr val="bg1">
                    <a:lumMod val="50000"/>
                  </a:schemeClr>
                </a:solidFill>
                <a:latin typeface="Monaco" charset="0"/>
                <a:ea typeface="Monaco" charset="0"/>
                <a:cs typeface="Monaco" charset="0"/>
              </a:rPr>
              <a:t>']</a:t>
            </a:r>
          </a:p>
          <a:p>
            <a:endParaRPr lang="en-US" sz="2200" dirty="0">
              <a:latin typeface="Monaco" charset="0"/>
              <a:ea typeface="Monaco" charset="0"/>
              <a:cs typeface="Monaco" charset="0"/>
            </a:endParaRPr>
          </a:p>
          <a:p>
            <a:endParaRPr lang="mr-IN" sz="2200" dirty="0">
              <a:latin typeface="Monaco" charset="0"/>
              <a:ea typeface="Monaco" charset="0"/>
              <a:cs typeface="Monaco" charset="0"/>
            </a:endParaRPr>
          </a:p>
          <a:p>
            <a:endParaRPr lang="en-US" sz="2200" dirty="0"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798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re.search</a:t>
            </a:r>
            <a:r>
              <a:rPr lang="en-US" dirty="0"/>
              <a:t>()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890" y="982637"/>
            <a:ext cx="1007887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Search for occurrence of a number, for example</a:t>
            </a:r>
          </a:p>
          <a:p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= "Stephanie was born 10/11/88 at 10:21 am"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searches 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"\d+\/\d+\/\d+"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print(searches)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&lt;_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sre.SRE_Match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object; span=(19, 27), match='10/11/88'&gt;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searches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.group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(0)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Use parentheses to search for several patterns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searches 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\d+\/\d+\/\d+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.+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\d+:\d+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(0))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The full match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 </a:t>
            </a:r>
            <a:r>
              <a:rPr lang="mr-IN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at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10:21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(1))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First captured group</a:t>
            </a:r>
            <a:endParaRPr lang="mr-IN" dirty="0">
              <a:solidFill>
                <a:schemeClr val="accent3">
                  <a:lumMod val="60000"/>
                  <a:lumOff val="40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  <a:endParaRPr lang="mr-IN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(2))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Second captured group</a:t>
            </a:r>
            <a:endParaRPr lang="mr-IN" dirty="0">
              <a:solidFill>
                <a:schemeClr val="accent3">
                  <a:lumMod val="60000"/>
                  <a:lumOff val="40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0:21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Be as explicit as possible!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searches 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re.search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\d+\/\d+\/\d+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.+\s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\d+:\d+</a:t>
            </a:r>
            <a:r>
              <a:rPr lang="en-US" dirty="0">
                <a:solidFill>
                  <a:srgbClr val="7030A0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print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mr-IN" dirty="0" err="1">
                <a:latin typeface="Monaco" charset="0"/>
                <a:ea typeface="Monaco" charset="0"/>
                <a:cs typeface="Monaco" charset="0"/>
              </a:rPr>
              <a:t>searches.group</a:t>
            </a:r>
            <a:r>
              <a:rPr lang="mr-IN" dirty="0">
                <a:latin typeface="Monaco" charset="0"/>
                <a:ea typeface="Monaco" charset="0"/>
                <a:cs typeface="Monaco" charset="0"/>
              </a:rPr>
              <a:t>(2))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Second captured group, fixed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'1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0:21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97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re.findall</a:t>
            </a:r>
            <a:r>
              <a:rPr lang="en-US" dirty="0"/>
              <a:t>()</a:t>
            </a:r>
            <a:br>
              <a:rPr lang="en-US" dirty="0"/>
            </a:b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7890" y="982637"/>
            <a:ext cx="100788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Returns a list of all detected patterns</a:t>
            </a:r>
          </a:p>
          <a:p>
            <a:r>
              <a:rPr lang="en-US" sz="2000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 = "Stephanie was born 10/11/88, and Basil was </a:t>
            </a:r>
          </a:p>
          <a:p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				  born on 5/9/16"</a:t>
            </a:r>
          </a:p>
          <a:p>
            <a:endParaRPr lang="en-US" sz="2000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finds = </a:t>
            </a:r>
            <a:r>
              <a:rPr lang="en-US" sz="2000" dirty="0" err="1">
                <a:latin typeface="Monaco" charset="0"/>
                <a:ea typeface="Monaco" charset="0"/>
                <a:cs typeface="Monaco" charset="0"/>
              </a:rPr>
              <a:t>re.findall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sz="20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"\d+\/\d+\/\d+"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, </a:t>
            </a:r>
            <a:r>
              <a:rPr lang="en-US" sz="2000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2000" dirty="0">
                <a:latin typeface="Monaco" charset="0"/>
                <a:ea typeface="Monaco" charset="0"/>
                <a:cs typeface="Monaco" charset="0"/>
              </a:rPr>
              <a:t>print(finds)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['</a:t>
            </a:r>
            <a:r>
              <a:rPr lang="mr-IN" sz="20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10/11/88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', '5/9/16']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8735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re.sub</a:t>
            </a:r>
            <a:r>
              <a:rPr lang="en-US" dirty="0"/>
              <a:t>()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7890" y="982637"/>
            <a:ext cx="1007887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The regex version of .replace() 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Usage: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(regex to find, regex to replace with, string) 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= "Stephanie was born 10/11/88, and Basil was born 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				on 5/9/16. But I like this slash /."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We want to achieve this new string: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"Stephanie was born 10-11-88, and Basil was born on 5-9-16. 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		But I like this slash /."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"(\d+)\/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(\d+)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\/</a:t>
            </a:r>
            <a:r>
              <a:rPr lang="en-US" dirty="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(\d+)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"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, "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\\1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-</a:t>
            </a:r>
            <a:r>
              <a:rPr lang="en-US" dirty="0">
                <a:solidFill>
                  <a:schemeClr val="accent3">
                    <a:lumMod val="75000"/>
                  </a:schemeClr>
                </a:solidFill>
                <a:latin typeface="Monaco" charset="0"/>
                <a:ea typeface="Monaco" charset="0"/>
                <a:cs typeface="Monaco" charset="0"/>
              </a:rPr>
              <a:t>\\2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-</a:t>
            </a:r>
            <a:r>
              <a:rPr lang="en-US" dirty="0">
                <a:solidFill>
                  <a:srgbClr val="00B050"/>
                </a:solidFill>
                <a:latin typeface="Monaco" charset="0"/>
                <a:ea typeface="Monaco" charset="0"/>
                <a:cs typeface="Monaco" charset="0"/>
              </a:rPr>
              <a:t>\\3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",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 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'Stephanie was born 10-11-88, and Basil was born on 5-9-16. 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	But I like this slash /.'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 As usual, must redefine to save!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new =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re.sub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("(\d+)\/(\d+)\/(\d+)", "\\1-\\2-\\3",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mystring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 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6855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Heavy duty science libraries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9273654" cy="46618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scipy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and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numpy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Work with matrices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Fundamental scientific computing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Matlab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in Python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  <a:hlinkClick r:id="rId2"/>
              </a:rPr>
              <a:t>https://www.scipy.org/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  <a:hlinkClick r:id="rId3"/>
              </a:rPr>
              <a:t>http://www.numpy.org/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pandas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Data structures (R for python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ish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  <a:hlinkClick r:id="rId4"/>
              </a:rPr>
              <a:t>https://pandas.pydata.org/</a:t>
            </a: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scikit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-learn 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Machine learning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http://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scikit-learn.org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/stable/</a:t>
            </a:r>
          </a:p>
        </p:txBody>
      </p:sp>
    </p:spTree>
    <p:extLst>
      <p:ext uri="{BB962C8B-B14F-4D97-AF65-F5344CB8AC3E}">
        <p14:creationId xmlns:p14="http://schemas.microsoft.com/office/powerpoint/2010/main" val="560241696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your own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Any python script can be imported into another!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862043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Import a script named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useful_functions.py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sys</a:t>
            </a:r>
          </a:p>
          <a:p>
            <a:r>
              <a:rPr lang="en-US" sz="2000" dirty="0" err="1">
                <a:latin typeface="Monaco"/>
                <a:cs typeface="Monaco"/>
              </a:rPr>
              <a:t>sys.path.append</a:t>
            </a:r>
            <a:r>
              <a:rPr lang="en-US" sz="2000" dirty="0">
                <a:latin typeface="Monaco"/>
                <a:cs typeface="Monaco"/>
              </a:rPr>
              <a:t>("/path/to/the/script")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import </a:t>
            </a:r>
            <a:r>
              <a:rPr lang="en-US" sz="2000" dirty="0" err="1">
                <a:latin typeface="Monaco"/>
                <a:cs typeface="Monaco"/>
              </a:rPr>
              <a:t>useful_functions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OR:</a:t>
            </a:r>
          </a:p>
          <a:p>
            <a:r>
              <a:rPr lang="en-US" sz="2000" dirty="0">
                <a:latin typeface="Monaco"/>
                <a:cs typeface="Monaco"/>
              </a:rPr>
              <a:t>from </a:t>
            </a:r>
            <a:r>
              <a:rPr lang="en-US" sz="2000" dirty="0" err="1">
                <a:latin typeface="Monaco"/>
                <a:cs typeface="Monaco"/>
              </a:rPr>
              <a:t>useful_functions</a:t>
            </a:r>
            <a:r>
              <a:rPr lang="en-US" sz="2000" dirty="0">
                <a:latin typeface="Monaco"/>
                <a:cs typeface="Monaco"/>
              </a:rPr>
              <a:t> import *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13560601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 external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program </a:t>
            </a:r>
            <a:r>
              <a:rPr lang="en-US" dirty="0">
                <a:latin typeface="Monaco"/>
                <a:cs typeface="Monaco"/>
              </a:rPr>
              <a:t>pip </a:t>
            </a:r>
            <a:r>
              <a:rPr lang="en-US" dirty="0">
                <a:cs typeface="Monaco"/>
              </a:rPr>
              <a:t>from a bash terminal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cs typeface="Monaco"/>
              </a:rPr>
              <a:t>Linux users can obtain pip with:</a:t>
            </a:r>
          </a:p>
          <a:p>
            <a:pPr lvl="1" indent="0">
              <a:buNone/>
            </a:pPr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 err="1">
                <a:latin typeface="Monaco"/>
                <a:cs typeface="Monaco"/>
              </a:rPr>
              <a:t>sudo</a:t>
            </a:r>
            <a:r>
              <a:rPr lang="en-US" dirty="0">
                <a:latin typeface="Monaco"/>
                <a:cs typeface="Monaco"/>
              </a:rPr>
              <a:t> apt-get install pip</a:t>
            </a:r>
            <a:endParaRPr lang="en-US" dirty="0">
              <a:cs typeface="Monaco"/>
            </a:endParaRPr>
          </a:p>
          <a:p>
            <a:pPr marL="914400" lvl="1" indent="-457200">
              <a:buFont typeface="Arial"/>
              <a:buChar char="•"/>
            </a:pPr>
            <a:endParaRPr lang="en-US" dirty="0"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dirty="0">
                <a:cs typeface="Monaco"/>
              </a:rPr>
              <a:t>Mac users w/ homebrew have it already (comes with Python)</a:t>
            </a:r>
          </a:p>
          <a:p>
            <a:pPr marL="914400" lvl="1" indent="-457200">
              <a:buFont typeface="Arial"/>
              <a:buChar char="•"/>
            </a:pPr>
            <a:endParaRPr lang="en-US" dirty="0">
              <a:cs typeface="Monaco"/>
            </a:endParaRPr>
          </a:p>
          <a:p>
            <a:pPr marL="457200" indent="-457200">
              <a:buFont typeface="Arial"/>
              <a:buChar char="•"/>
            </a:pPr>
            <a:r>
              <a:rPr lang="en-US" dirty="0">
                <a:cs typeface="Monaco"/>
              </a:rPr>
              <a:t>Install package named XXX with:</a:t>
            </a:r>
          </a:p>
          <a:p>
            <a:r>
              <a:rPr lang="en-US" sz="2000" b="0" dirty="0">
                <a:latin typeface="Monaco"/>
                <a:cs typeface="Monaco"/>
              </a:rPr>
              <a:t>	</a:t>
            </a:r>
            <a:r>
              <a:rPr lang="en-US" sz="2400" b="0" dirty="0">
                <a:latin typeface="Monaco"/>
                <a:cs typeface="Monaco"/>
              </a:rPr>
              <a:t>pip install XXX</a:t>
            </a:r>
          </a:p>
          <a:p>
            <a:pPr lvl="1" indent="0">
              <a:buNone/>
            </a:pPr>
            <a:endParaRPr lang="en-US" dirty="0"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542022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772401" cy="1371600"/>
          </a:xfrm>
        </p:spPr>
        <p:txBody>
          <a:bodyPr/>
          <a:lstStyle/>
          <a:p>
            <a:r>
              <a:rPr lang="en-US" dirty="0"/>
              <a:t>oh, the ways </a:t>
            </a:r>
            <a:r>
              <a:rPr lang="en-US"/>
              <a:t>you’ll print*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2064" y="1788071"/>
            <a:ext cx="83102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# Print a single value</a:t>
            </a:r>
          </a:p>
          <a:p>
            <a:r>
              <a:rPr lang="en-US" dirty="0">
                <a:latin typeface="Monaco"/>
                <a:cs typeface="Monaco"/>
              </a:rPr>
              <a:t>a = 5</a:t>
            </a:r>
          </a:p>
          <a:p>
            <a:r>
              <a:rPr lang="en-US" dirty="0">
                <a:latin typeface="Monaco"/>
                <a:cs typeface="Monaco"/>
              </a:rPr>
              <a:t>print</a:t>
            </a:r>
            <a:r>
              <a:rPr lang="it-IT" dirty="0">
                <a:latin typeface="Monaco"/>
                <a:cs typeface="Monaco"/>
              </a:rPr>
              <a:t>(a)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5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# Print several values</a:t>
            </a:r>
          </a:p>
          <a:p>
            <a:r>
              <a:rPr lang="en-US" dirty="0">
                <a:latin typeface="Monaco"/>
                <a:cs typeface="Monaco"/>
              </a:rPr>
              <a:t>a = 5</a:t>
            </a:r>
          </a:p>
          <a:p>
            <a:r>
              <a:rPr lang="en-US" dirty="0">
                <a:latin typeface="Monaco"/>
                <a:cs typeface="Monaco"/>
              </a:rPr>
              <a:t>b = 6</a:t>
            </a:r>
          </a:p>
          <a:p>
            <a:r>
              <a:rPr lang="en-US" dirty="0">
                <a:latin typeface="Monaco"/>
                <a:cs typeface="Monaco"/>
              </a:rPr>
              <a:t>print</a:t>
            </a:r>
            <a:r>
              <a:rPr lang="it-IT" dirty="0">
                <a:latin typeface="Monaco"/>
                <a:cs typeface="Monaco"/>
              </a:rPr>
              <a:t>(a, b)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5 6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print(a, "is a number.", b, "is also a number.")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   5 is a number. 6 is also a number.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</a:t>
            </a:r>
            <a:r>
              <a:rPr lang="it-IT" dirty="0">
                <a:latin typeface="Monaco"/>
                <a:cs typeface="Monaco"/>
              </a:rPr>
              <a:t>(a, b, </a:t>
            </a:r>
            <a:r>
              <a:rPr lang="it-IT" dirty="0" err="1">
                <a:latin typeface="Monaco"/>
                <a:cs typeface="Monaco"/>
              </a:rPr>
              <a:t>sep</a:t>
            </a:r>
            <a:r>
              <a:rPr lang="it-IT" dirty="0">
                <a:latin typeface="Monaco"/>
                <a:cs typeface="Monaco"/>
              </a:rPr>
              <a:t>="!!!!!")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mr-IN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5!!!!!6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458075" y="6488668"/>
            <a:ext cx="3160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*In Python3</a:t>
            </a:r>
          </a:p>
        </p:txBody>
      </p:sp>
    </p:spTree>
    <p:extLst>
      <p:ext uri="{BB962C8B-B14F-4D97-AF65-F5344CB8AC3E}">
        <p14:creationId xmlns:p14="http://schemas.microsoft.com/office/powerpoint/2010/main" val="85003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Python2 vs python3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90527" y="1982608"/>
            <a:ext cx="708667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Python3</a:t>
            </a:r>
          </a:p>
          <a:p>
            <a:r>
              <a:rPr lang="en-US" sz="2200" dirty="0">
                <a:latin typeface="Monaco"/>
                <a:cs typeface="Monaco"/>
              </a:rPr>
              <a:t>print(5 / 7)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ea typeface="Monaco" charset="0"/>
                <a:cs typeface="Monaco"/>
              </a:rPr>
              <a:t>	</a:t>
            </a:r>
            <a:r>
              <a:rPr lang="is-IS" sz="22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0.7142857142857143</a:t>
            </a:r>
          </a:p>
          <a:p>
            <a:endParaRPr lang="en-US" sz="2200" dirty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Python2</a:t>
            </a:r>
          </a:p>
          <a:p>
            <a:r>
              <a:rPr lang="en-US" sz="2200" dirty="0">
                <a:latin typeface="Monaco"/>
                <a:cs typeface="Monaco"/>
              </a:rPr>
              <a:t>5 / 7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0</a:t>
            </a:r>
          </a:p>
        </p:txBody>
      </p:sp>
    </p:spTree>
    <p:extLst>
      <p:ext uri="{BB962C8B-B14F-4D97-AF65-F5344CB8AC3E}">
        <p14:creationId xmlns:p14="http://schemas.microsoft.com/office/powerpoint/2010/main" val="6203640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10198073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Modifying the value in place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Mathematical symbols followed by an equals sign will change the variable value </a:t>
            </a:r>
            <a:r>
              <a:rPr lang="en-US" i="1" dirty="0"/>
              <a:t>in place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+=, -=, *=, /=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704042" y="4094838"/>
            <a:ext cx="4393847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Multiply by 8</a:t>
            </a:r>
          </a:p>
          <a:p>
            <a:r>
              <a:rPr lang="en-US" sz="2200" dirty="0">
                <a:latin typeface="Monaco"/>
                <a:cs typeface="Monaco"/>
              </a:rPr>
              <a:t>b = 2.5</a:t>
            </a:r>
          </a:p>
          <a:p>
            <a:r>
              <a:rPr lang="en-US" sz="2200" dirty="0">
                <a:latin typeface="Monaco"/>
                <a:cs typeface="Monaco"/>
              </a:rPr>
              <a:t>b *= 8</a:t>
            </a:r>
          </a:p>
          <a:p>
            <a:r>
              <a:rPr lang="en-US" sz="2200" dirty="0">
                <a:latin typeface="Monaco"/>
                <a:cs typeface="Monaco"/>
              </a:rPr>
              <a:t>print(b)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20.0</a:t>
            </a: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5870" y="4433393"/>
            <a:ext cx="290335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Increment by 5</a:t>
            </a:r>
          </a:p>
          <a:p>
            <a:r>
              <a:rPr lang="en-US" sz="2200" dirty="0">
                <a:latin typeface="Monaco"/>
                <a:cs typeface="Monaco"/>
              </a:rPr>
              <a:t>a = 77</a:t>
            </a:r>
          </a:p>
          <a:p>
            <a:r>
              <a:rPr lang="en-US" sz="2200" dirty="0">
                <a:latin typeface="Monaco"/>
                <a:cs typeface="Monaco"/>
              </a:rPr>
              <a:t>a += 5</a:t>
            </a:r>
          </a:p>
          <a:p>
            <a:r>
              <a:rPr lang="en-US" sz="2200" dirty="0">
                <a:latin typeface="Monaco"/>
                <a:cs typeface="Monaco"/>
              </a:rPr>
              <a:t>print(a)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82</a:t>
            </a:r>
          </a:p>
          <a:p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1318836" y="5198034"/>
            <a:ext cx="452814" cy="28836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088228" y="5155170"/>
            <a:ext cx="469609" cy="288364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90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Evaluate a condition as True or False using </a:t>
            </a:r>
            <a:r>
              <a:rPr lang="en-US" i="1" dirty="0"/>
              <a:t>logical operators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Variables with True/False values are of a type called </a:t>
            </a:r>
            <a:r>
              <a:rPr lang="en-US" i="1" dirty="0" err="1"/>
              <a:t>boolean</a:t>
            </a:r>
            <a:r>
              <a:rPr lang="en-US" dirty="0"/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560779"/>
              </p:ext>
            </p:extLst>
          </p:nvPr>
        </p:nvGraphicFramePr>
        <p:xfrm>
          <a:off x="674862" y="3857453"/>
          <a:ext cx="7320025" cy="272245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723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969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aco"/>
                          <a:cs typeface="Monaco"/>
                        </a:rPr>
                        <a:t>==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Equal</a:t>
                      </a:r>
                      <a:r>
                        <a:rPr lang="en-US" b="0" baseline="0" dirty="0"/>
                        <a:t> to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aco"/>
                          <a:cs typeface="Monaco"/>
                        </a:rPr>
                        <a:t>!=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Not</a:t>
                      </a:r>
                      <a:r>
                        <a:rPr lang="en-US" b="0" baseline="0" dirty="0"/>
                        <a:t> equal to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3742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Monaco"/>
                          <a:cs typeface="Monaco"/>
                        </a:rPr>
                        <a:t>&gt;, &lt;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Greater than; less than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3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onaco"/>
                          <a:cs typeface="Monaco"/>
                        </a:rPr>
                        <a:t>&gt;=, &lt;=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Greater</a:t>
                      </a:r>
                      <a:r>
                        <a:rPr lang="en-US" b="0" baseline="0" dirty="0"/>
                        <a:t> than or equal to ; less than or equal to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37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latin typeface="Monaco"/>
                          <a:cs typeface="Monaco"/>
                        </a:rPr>
                        <a:t>is, is not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dirty="0"/>
                        <a:t>Use for comparing </a:t>
                      </a:r>
                      <a:r>
                        <a:rPr lang="en-US" b="0" dirty="0" err="1"/>
                        <a:t>boolean</a:t>
                      </a:r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5186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performing logical comparisons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5716" y="1632754"/>
            <a:ext cx="8158734" cy="5170646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 = 6</a:t>
            </a:r>
          </a:p>
          <a:p>
            <a:r>
              <a:rPr lang="en-US" sz="2200" dirty="0">
                <a:latin typeface="Monaco"/>
                <a:cs typeface="Monaco"/>
              </a:rPr>
              <a:t>b = 120</a:t>
            </a:r>
          </a:p>
          <a:p>
            <a:r>
              <a:rPr lang="en-US" sz="2200" dirty="0">
                <a:latin typeface="Monaco"/>
                <a:cs typeface="Monaco"/>
              </a:rPr>
              <a:t>c = -8.34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print(b &gt; a)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print(a == 6)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print(7 != c)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 (</a:t>
            </a:r>
            <a:r>
              <a:rPr lang="en-US" sz="2200" dirty="0" err="1">
                <a:latin typeface="Monaco"/>
                <a:cs typeface="Monaco"/>
              </a:rPr>
              <a:t>a+b</a:t>
            </a:r>
            <a:r>
              <a:rPr lang="en-US" sz="2200" dirty="0">
                <a:latin typeface="Monaco"/>
                <a:cs typeface="Monaco"/>
              </a:rPr>
              <a:t>) &lt;= c)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   False</a:t>
            </a: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outcome = a == 6</a:t>
            </a:r>
          </a:p>
          <a:p>
            <a:r>
              <a:rPr lang="en-US" sz="2200" dirty="0">
                <a:latin typeface="Monaco"/>
                <a:cs typeface="Monaco"/>
              </a:rPr>
              <a:t>print(outcome 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is</a:t>
            </a:r>
            <a:r>
              <a:rPr lang="en-US" sz="2200" dirty="0">
                <a:latin typeface="Monaco"/>
                <a:cs typeface="Monaco"/>
              </a:rPr>
              <a:t> True)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sz="2200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x = None</a:t>
            </a:r>
          </a:p>
          <a:p>
            <a:r>
              <a:rPr lang="en-US" sz="2200" dirty="0">
                <a:latin typeface="Monaco"/>
                <a:cs typeface="Monaco"/>
              </a:rPr>
              <a:t>print(x</a:t>
            </a:r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is</a:t>
            </a:r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 </a:t>
            </a:r>
            <a:r>
              <a:rPr lang="en-US" sz="2200" dirty="0">
                <a:latin typeface="Monaco"/>
                <a:cs typeface="Monaco"/>
              </a:rPr>
              <a:t>None)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</p:txBody>
      </p:sp>
    </p:spTree>
    <p:extLst>
      <p:ext uri="{BB962C8B-B14F-4D97-AF65-F5344CB8AC3E}">
        <p14:creationId xmlns:p14="http://schemas.microsoft.com/office/powerpoint/2010/main" val="22134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logical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Python operators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and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and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or</a:t>
            </a:r>
            <a:r>
              <a:rPr lang="en-US" dirty="0">
                <a:solidFill>
                  <a:schemeClr val="accent5"/>
                </a:solidFill>
              </a:rPr>
              <a:t> </a:t>
            </a:r>
            <a:r>
              <a:rPr lang="en-US" dirty="0"/>
              <a:t>to combine logical statements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and</a:t>
            </a:r>
            <a:r>
              <a:rPr lang="en-US" dirty="0"/>
              <a:t>: </a:t>
            </a:r>
            <a:r>
              <a:rPr lang="en-US" i="1" dirty="0"/>
              <a:t>both</a:t>
            </a:r>
            <a:r>
              <a:rPr lang="en-US" dirty="0"/>
              <a:t> conditions must be True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or</a:t>
            </a:r>
            <a:r>
              <a:rPr lang="en-US" dirty="0"/>
              <a:t>:  </a:t>
            </a:r>
            <a:r>
              <a:rPr lang="en-US" i="1" dirty="0"/>
              <a:t>only one</a:t>
            </a:r>
            <a:r>
              <a:rPr lang="en-US" dirty="0"/>
              <a:t> condition must be True</a:t>
            </a:r>
          </a:p>
        </p:txBody>
      </p:sp>
    </p:spTree>
    <p:extLst>
      <p:ext uri="{BB962C8B-B14F-4D97-AF65-F5344CB8AC3E}">
        <p14:creationId xmlns:p14="http://schemas.microsoft.com/office/powerpoint/2010/main" val="903914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>
            <a:normAutofit/>
          </a:bodyPr>
          <a:lstStyle/>
          <a:p>
            <a:r>
              <a:rPr lang="en-US" dirty="0"/>
              <a:t>why learn computer programming?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3600" dirty="0"/>
              <a:t>Speed </a:t>
            </a:r>
          </a:p>
          <a:p>
            <a:pPr marL="571500" indent="-571500">
              <a:buFont typeface="Arial"/>
              <a:buChar char="•"/>
            </a:pPr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Automation</a:t>
            </a:r>
          </a:p>
          <a:p>
            <a:pPr marL="571500" indent="-571500">
              <a:buFont typeface="Arial"/>
              <a:buChar char="•"/>
            </a:pPr>
            <a:endParaRPr lang="en-US" sz="3600" dirty="0"/>
          </a:p>
          <a:p>
            <a:pPr marL="571500" indent="-571500">
              <a:buFont typeface="Arial"/>
              <a:buChar char="•"/>
            </a:pPr>
            <a:r>
              <a:rPr lang="en-US" sz="3600" dirty="0"/>
              <a:t>Repeatability</a:t>
            </a:r>
          </a:p>
        </p:txBody>
      </p:sp>
    </p:spTree>
    <p:extLst>
      <p:ext uri="{BB962C8B-B14F-4D97-AF65-F5344CB8AC3E}">
        <p14:creationId xmlns:p14="http://schemas.microsoft.com/office/powerpoint/2010/main" val="3119456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combining logical statements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735761"/>
            <a:ext cx="815873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a = 6</a:t>
            </a:r>
          </a:p>
          <a:p>
            <a:r>
              <a:rPr lang="en-US" dirty="0">
                <a:latin typeface="Monaco"/>
                <a:cs typeface="Monaco"/>
              </a:rPr>
              <a:t>b = 120</a:t>
            </a:r>
          </a:p>
          <a:p>
            <a:r>
              <a:rPr lang="en-US" dirty="0">
                <a:latin typeface="Monaco"/>
                <a:cs typeface="Monaco"/>
              </a:rPr>
              <a:t>c = -8.34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print(a == 6 and b == 120)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print(a == 6 or b == 92)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print(b &lt; 10 or a &gt; 55)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False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print(b != 7 and c &lt;= 11)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True</a:t>
            </a: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print(c == -8.34 and a == b)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False</a:t>
            </a: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9788886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control flow with if statements</a:t>
            </a:r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058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control flow with if statements</a:t>
            </a:r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4304" y="2128243"/>
            <a:ext cx="378636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if </a:t>
            </a:r>
            <a:r>
              <a:rPr lang="en-US" i="1" dirty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514915" y="3579365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061622" y="2290304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61622" y="4738473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724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control flow with if statements</a:t>
            </a:r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74304" y="2128243"/>
            <a:ext cx="3786360" cy="5078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if </a:t>
            </a:r>
            <a:r>
              <a:rPr lang="en-US" i="1" dirty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514915" y="3579365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7393753" y="3216905"/>
            <a:ext cx="309927" cy="36246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38928" y="3546955"/>
            <a:ext cx="364526" cy="84396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61622" y="2290304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061622" y="4738473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380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control flow with if statements</a:t>
            </a:r>
          </a:p>
        </p:txBody>
      </p:sp>
      <p:pic>
        <p:nvPicPr>
          <p:cNvPr id="5" name="Picture 4" descr="if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0567" y="1794493"/>
            <a:ext cx="4294238" cy="429423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03671" y="2879783"/>
            <a:ext cx="485316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 = 7</a:t>
            </a:r>
          </a:p>
          <a:p>
            <a:r>
              <a:rPr lang="en-US" sz="2200" dirty="0">
                <a:latin typeface="Monaco"/>
                <a:cs typeface="Monaco"/>
              </a:rPr>
              <a:t>b = 5</a:t>
            </a:r>
          </a:p>
          <a:p>
            <a:r>
              <a:rPr lang="en-US" sz="2200" dirty="0">
                <a:latin typeface="Monaco"/>
                <a:cs typeface="Monaco"/>
              </a:rPr>
              <a:t>if a &gt; b:</a:t>
            </a:r>
          </a:p>
          <a:p>
            <a:r>
              <a:rPr lang="en-US" sz="2200" dirty="0">
                <a:latin typeface="Monaco"/>
                <a:cs typeface="Monaco"/>
              </a:rPr>
              <a:t>	print("a is bigger")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</a:p>
        </p:txBody>
      </p:sp>
    </p:spTree>
    <p:extLst>
      <p:ext uri="{BB962C8B-B14F-4D97-AF65-F5344CB8AC3E}">
        <p14:creationId xmlns:p14="http://schemas.microsoft.com/office/powerpoint/2010/main" val="24735055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if-else statements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08766" y="1659320"/>
            <a:ext cx="3786360" cy="6186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if </a:t>
            </a:r>
            <a:r>
              <a:rPr lang="en-US" i="1" dirty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else: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   Code run if False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</a:t>
            </a:r>
            <a:r>
              <a:rPr lang="en-US" dirty="0">
                <a:latin typeface="Monaco"/>
                <a:cs typeface="Monaco"/>
              </a:rPr>
              <a:t> 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690761" y="3182449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227699" y="1874531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27699" y="5432088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" name="Picture 2" descr="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509"/>
            <a:ext cx="4130074" cy="5162593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>
          <a:xfrm>
            <a:off x="5690761" y="4312168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54559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if-else statements</a:t>
            </a:r>
          </a:p>
        </p:txBody>
      </p:sp>
      <p:pic>
        <p:nvPicPr>
          <p:cNvPr id="3" name="Picture 2" descr="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28509"/>
            <a:ext cx="4130074" cy="516259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290840" y="3232166"/>
            <a:ext cx="48531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 = 7</a:t>
            </a:r>
          </a:p>
          <a:p>
            <a:r>
              <a:rPr lang="en-US" sz="2200" dirty="0">
                <a:latin typeface="Monaco"/>
                <a:cs typeface="Monaco"/>
              </a:rPr>
              <a:t>b = 5</a:t>
            </a:r>
          </a:p>
          <a:p>
            <a:r>
              <a:rPr lang="en-US" sz="2200" dirty="0">
                <a:latin typeface="Monaco"/>
                <a:cs typeface="Monaco"/>
              </a:rPr>
              <a:t>if a &gt; b:</a:t>
            </a:r>
          </a:p>
          <a:p>
            <a:r>
              <a:rPr lang="en-US" sz="2200" dirty="0">
                <a:latin typeface="Monaco"/>
                <a:cs typeface="Monaco"/>
              </a:rPr>
              <a:t>	print("a is bigger")</a:t>
            </a:r>
          </a:p>
          <a:p>
            <a:r>
              <a:rPr lang="en-US" sz="2200" dirty="0">
                <a:latin typeface="Monaco"/>
                <a:cs typeface="Monaco"/>
              </a:rPr>
              <a:t>else:</a:t>
            </a:r>
          </a:p>
          <a:p>
            <a:r>
              <a:rPr lang="en-US" sz="2200" dirty="0">
                <a:latin typeface="Monaco"/>
                <a:cs typeface="Monaco"/>
              </a:rPr>
              <a:t>	print("a is not bigger")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</a:p>
        </p:txBody>
      </p:sp>
    </p:spTree>
    <p:extLst>
      <p:ext uri="{BB962C8B-B14F-4D97-AF65-F5344CB8AC3E}">
        <p14:creationId xmlns:p14="http://schemas.microsoft.com/office/powerpoint/2010/main" val="27362930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if-elif-else statements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if_elif_else_flowchar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31" y="947615"/>
            <a:ext cx="5529385" cy="55293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59175" y="1231241"/>
            <a:ext cx="4899138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if </a:t>
            </a:r>
            <a:r>
              <a:rPr lang="en-US" i="1" dirty="0">
                <a:latin typeface="Monaco"/>
                <a:cs typeface="Monaco"/>
              </a:rPr>
              <a:t>logical expression</a:t>
            </a:r>
            <a:r>
              <a:rPr lang="en-US" dirty="0">
                <a:latin typeface="Monaco"/>
                <a:cs typeface="Monaco"/>
              </a:rPr>
              <a:t> :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b="1" dirty="0">
                <a:solidFill>
                  <a:srgbClr val="AB2495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elif </a:t>
            </a:r>
            <a:r>
              <a:rPr lang="en-US" i="1" dirty="0">
                <a:latin typeface="Monaco"/>
                <a:cs typeface="Monaco"/>
              </a:rPr>
              <a:t>other logical </a:t>
            </a:r>
            <a:r>
              <a:rPr lang="en-US" i="1" dirty="0" err="1">
                <a:latin typeface="Monaco"/>
                <a:cs typeface="Monaco"/>
              </a:rPr>
              <a:t>expr</a:t>
            </a:r>
            <a:r>
              <a:rPr lang="en-US" i="1" dirty="0">
                <a:latin typeface="Monaco"/>
                <a:cs typeface="Monaco"/>
              </a:rPr>
              <a:t> 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   Code run if True</a:t>
            </a:r>
          </a:p>
          <a:p>
            <a:r>
              <a:rPr lang="en-US" dirty="0">
                <a:solidFill>
                  <a:srgbClr val="32A600"/>
                </a:solidFill>
                <a:latin typeface="Monaco"/>
                <a:cs typeface="Monaco"/>
              </a:rPr>
              <a:t>	...</a:t>
            </a:r>
            <a:r>
              <a:rPr lang="en-US" dirty="0">
                <a:latin typeface="Monaco"/>
                <a:cs typeface="Monaco"/>
              </a:rPr>
              <a:t> </a:t>
            </a:r>
          </a:p>
          <a:p>
            <a:r>
              <a:rPr lang="en-US" dirty="0">
                <a:latin typeface="Monaco"/>
                <a:cs typeface="Monaco"/>
              </a:rPr>
              <a:t>else: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FF6E67"/>
                </a:solidFill>
                <a:latin typeface="Monaco"/>
                <a:cs typeface="Monaco"/>
              </a:rPr>
              <a:t>...</a:t>
            </a:r>
          </a:p>
          <a:p>
            <a:r>
              <a:rPr lang="en-US" dirty="0">
                <a:solidFill>
                  <a:srgbClr val="FF6E67"/>
                </a:solidFill>
                <a:latin typeface="Monaco"/>
                <a:cs typeface="Monaco"/>
              </a:rPr>
              <a:t>	...   Code run if *all* False</a:t>
            </a:r>
          </a:p>
          <a:p>
            <a:r>
              <a:rPr lang="en-US" dirty="0">
                <a:solidFill>
                  <a:srgbClr val="FF6E67"/>
                </a:solidFill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Python code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690761" y="2703757"/>
            <a:ext cx="0" cy="729011"/>
          </a:xfrm>
          <a:prstGeom prst="line">
            <a:avLst/>
          </a:prstGeom>
          <a:ln>
            <a:solidFill>
              <a:srgbClr val="AB249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227699" y="1425146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690761" y="3892091"/>
            <a:ext cx="0" cy="729011"/>
          </a:xfrm>
          <a:prstGeom prst="line">
            <a:avLst/>
          </a:prstGeom>
          <a:ln>
            <a:solidFill>
              <a:srgbClr val="32A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690761" y="4933492"/>
            <a:ext cx="0" cy="729011"/>
          </a:xfrm>
          <a:prstGeom prst="line">
            <a:avLst/>
          </a:prstGeom>
          <a:ln>
            <a:solidFill>
              <a:srgbClr val="FF6E6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099111" y="577656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7749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if-elif-else statements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if_el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31" y="947615"/>
            <a:ext cx="5529385" cy="552938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71950" y="2587397"/>
            <a:ext cx="49720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 = 7</a:t>
            </a:r>
          </a:p>
          <a:p>
            <a:r>
              <a:rPr lang="en-US" sz="2200" dirty="0">
                <a:latin typeface="Monaco"/>
                <a:cs typeface="Monaco"/>
              </a:rPr>
              <a:t>b = 5</a:t>
            </a:r>
          </a:p>
          <a:p>
            <a:r>
              <a:rPr lang="en-US" sz="2200" dirty="0">
                <a:latin typeface="Monaco"/>
                <a:cs typeface="Monaco"/>
              </a:rPr>
              <a:t>if a &gt; b:</a:t>
            </a:r>
          </a:p>
          <a:p>
            <a:r>
              <a:rPr lang="en-US" sz="2200" dirty="0">
                <a:latin typeface="Monaco"/>
                <a:cs typeface="Monaco"/>
              </a:rPr>
              <a:t>	print("a is bigger")</a:t>
            </a:r>
          </a:p>
          <a:p>
            <a:r>
              <a:rPr lang="en-US" sz="2200" dirty="0">
                <a:latin typeface="Monaco"/>
                <a:cs typeface="Monaco"/>
              </a:rPr>
              <a:t>elif a &lt; b:</a:t>
            </a:r>
          </a:p>
          <a:p>
            <a:r>
              <a:rPr lang="en-US" sz="2200" dirty="0">
                <a:latin typeface="Monaco"/>
                <a:cs typeface="Monaco"/>
              </a:rPr>
              <a:t>	print("b is bigger")</a:t>
            </a:r>
          </a:p>
          <a:p>
            <a:r>
              <a:rPr lang="en-US" sz="2200" dirty="0">
                <a:latin typeface="Monaco"/>
                <a:cs typeface="Monaco"/>
              </a:rPr>
              <a:t>else:</a:t>
            </a:r>
          </a:p>
          <a:p>
            <a:r>
              <a:rPr lang="en-US" sz="2200" dirty="0">
                <a:latin typeface="Monaco"/>
                <a:cs typeface="Monaco"/>
              </a:rPr>
              <a:t>	print("a is equal to b")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</a:p>
        </p:txBody>
      </p:sp>
    </p:spTree>
    <p:extLst>
      <p:ext uri="{BB962C8B-B14F-4D97-AF65-F5344CB8AC3E}">
        <p14:creationId xmlns:p14="http://schemas.microsoft.com/office/powerpoint/2010/main" val="308432156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if-elif-else statements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 descr="if_elif_else_flowchart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2231" y="947615"/>
            <a:ext cx="5529385" cy="552938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342422" y="1395885"/>
            <a:ext cx="428722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sz="2200" dirty="0">
                <a:solidFill>
                  <a:srgbClr val="DC5924"/>
                </a:solidFill>
              </a:rPr>
              <a:t>No need to end with </a:t>
            </a:r>
            <a:r>
              <a:rPr lang="en-US" sz="2200" dirty="0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else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200" dirty="0">
                <a:solidFill>
                  <a:srgbClr val="DC5924"/>
                </a:solidFill>
              </a:rPr>
              <a:t>You can have as many </a:t>
            </a:r>
            <a:r>
              <a:rPr lang="en-US" sz="2200" dirty="0" err="1">
                <a:solidFill>
                  <a:srgbClr val="DC5924"/>
                </a:solidFill>
                <a:latin typeface="Monaco" charset="0"/>
                <a:ea typeface="Monaco" charset="0"/>
                <a:cs typeface="Monaco" charset="0"/>
              </a:rPr>
              <a:t>elif</a:t>
            </a:r>
            <a:r>
              <a:rPr lang="en-US" sz="2200" dirty="0">
                <a:solidFill>
                  <a:srgbClr val="DC5924"/>
                </a:solidFill>
              </a:rPr>
              <a:t> as you want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71950" y="2587397"/>
            <a:ext cx="49720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 = 7</a:t>
            </a:r>
          </a:p>
          <a:p>
            <a:r>
              <a:rPr lang="en-US" sz="2200" dirty="0">
                <a:latin typeface="Monaco"/>
                <a:cs typeface="Monaco"/>
              </a:rPr>
              <a:t>b = 5</a:t>
            </a:r>
          </a:p>
          <a:p>
            <a:r>
              <a:rPr lang="en-US" sz="2200" dirty="0">
                <a:latin typeface="Monaco"/>
                <a:cs typeface="Monaco"/>
              </a:rPr>
              <a:t>if a &gt; b:</a:t>
            </a:r>
          </a:p>
          <a:p>
            <a:r>
              <a:rPr lang="en-US" sz="2200" dirty="0">
                <a:latin typeface="Monaco"/>
                <a:cs typeface="Monaco"/>
              </a:rPr>
              <a:t>	print("a is bigger")</a:t>
            </a:r>
          </a:p>
          <a:p>
            <a:r>
              <a:rPr lang="en-US" sz="2200" dirty="0">
                <a:latin typeface="Monaco"/>
                <a:cs typeface="Monaco"/>
              </a:rPr>
              <a:t>elif a &lt; b:</a:t>
            </a:r>
          </a:p>
          <a:p>
            <a:r>
              <a:rPr lang="en-US" sz="2200" dirty="0">
                <a:latin typeface="Monaco"/>
                <a:cs typeface="Monaco"/>
              </a:rPr>
              <a:t>	print("b is bigger")</a:t>
            </a:r>
          </a:p>
          <a:p>
            <a:r>
              <a:rPr lang="en-US" sz="2200" dirty="0" err="1">
                <a:solidFill>
                  <a:schemeClr val="accent5"/>
                </a:solidFill>
                <a:latin typeface="Monaco"/>
                <a:cs typeface="Monaco"/>
              </a:rPr>
              <a:t>elif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 a==b:</a:t>
            </a:r>
          </a:p>
          <a:p>
            <a:r>
              <a:rPr lang="en-US" sz="2200" dirty="0">
                <a:latin typeface="Monaco"/>
                <a:cs typeface="Monaco"/>
              </a:rPr>
              <a:t>	print("a is equal to b")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 is bigger</a:t>
            </a:r>
          </a:p>
        </p:txBody>
      </p:sp>
    </p:spTree>
    <p:extLst>
      <p:ext uri="{BB962C8B-B14F-4D97-AF65-F5344CB8AC3E}">
        <p14:creationId xmlns:p14="http://schemas.microsoft.com/office/powerpoint/2010/main" val="4262099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learn python?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buFont typeface="Arial"/>
              <a:buChar char="•"/>
            </a:pPr>
            <a:r>
              <a:rPr lang="en-US" sz="2400" dirty="0"/>
              <a:t>Higher-level language with extensive functionality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Well-documented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Widely-used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Very readable and user-friendly</a:t>
            </a:r>
          </a:p>
          <a:p>
            <a:pPr marL="1028700" lvl="1" indent="-571500">
              <a:buFont typeface="Arial"/>
              <a:buChar char="•"/>
            </a:pPr>
            <a:r>
              <a:rPr lang="en-US" sz="2000" dirty="0"/>
              <a:t>Excellent for handling text and files</a:t>
            </a:r>
          </a:p>
          <a:p>
            <a:pPr marL="1028700" lvl="1" indent="-571500">
              <a:buFont typeface="Arial"/>
              <a:buChar char="•"/>
            </a:pPr>
            <a:endParaRPr lang="en-US" sz="2000" dirty="0"/>
          </a:p>
          <a:p>
            <a:pPr marL="571500" indent="-571500">
              <a:buFont typeface="Arial"/>
              <a:buChar char="•"/>
            </a:pPr>
            <a:r>
              <a:rPr lang="en-US" sz="2400" dirty="0"/>
              <a:t>The main drawback is speed</a:t>
            </a:r>
          </a:p>
        </p:txBody>
      </p:sp>
    </p:spTree>
    <p:extLst>
      <p:ext uri="{BB962C8B-B14F-4D97-AF65-F5344CB8AC3E}">
        <p14:creationId xmlns:p14="http://schemas.microsoft.com/office/powerpoint/2010/main" val="237458821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606899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container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Sounds scarier than it is!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String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List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Dictionary (tomorrow)</a:t>
            </a:r>
          </a:p>
        </p:txBody>
      </p:sp>
    </p:spTree>
    <p:extLst>
      <p:ext uri="{BB962C8B-B14F-4D97-AF65-F5344CB8AC3E}">
        <p14:creationId xmlns:p14="http://schemas.microsoft.com/office/powerpoint/2010/main" val="153733289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Strings are denoted with quotes and contain characters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Strings are </a:t>
            </a:r>
            <a:r>
              <a:rPr lang="en-US" i="1" dirty="0"/>
              <a:t>immutable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29483" y="2912262"/>
            <a:ext cx="770015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strings</a:t>
            </a:r>
          </a:p>
          <a:p>
            <a:r>
              <a:rPr lang="en-US" sz="2200" dirty="0">
                <a:latin typeface="Monaco"/>
                <a:cs typeface="Monaco"/>
              </a:rPr>
              <a:t>s1 = "Stephanie"</a:t>
            </a:r>
          </a:p>
          <a:p>
            <a:r>
              <a:rPr lang="en-US" sz="2200" dirty="0">
                <a:latin typeface="Monaco"/>
                <a:cs typeface="Monaco"/>
              </a:rPr>
              <a:t>s2 = 'Another string'</a:t>
            </a:r>
          </a:p>
          <a:p>
            <a:r>
              <a:rPr lang="en-US" sz="2200" dirty="0">
                <a:latin typeface="Monaco"/>
                <a:cs typeface="Monaco"/>
              </a:rPr>
              <a:t>s3 = "534"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This is not an integer!</a:t>
            </a:r>
          </a:p>
          <a:p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i1 = </a:t>
            </a:r>
            <a:r>
              <a:rPr lang="en-US" sz="2200" dirty="0" err="1">
                <a:latin typeface="Monaco"/>
                <a:cs typeface="Monaco"/>
              </a:rPr>
              <a:t>int</a:t>
            </a:r>
            <a:r>
              <a:rPr lang="en-US" sz="2200" dirty="0">
                <a:latin typeface="Monaco"/>
                <a:cs typeface="Monaco"/>
              </a:rPr>
              <a:t>(s3)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But we can convert it to one</a:t>
            </a:r>
          </a:p>
        </p:txBody>
      </p:sp>
    </p:spTree>
    <p:extLst>
      <p:ext uri="{BB962C8B-B14F-4D97-AF65-F5344CB8AC3E}">
        <p14:creationId xmlns:p14="http://schemas.microsoft.com/office/powerpoint/2010/main" val="2928634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strings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799" y="1081406"/>
            <a:ext cx="7620000" cy="1157606"/>
          </a:xfrm>
        </p:spPr>
        <p:txBody>
          <a:bodyPr>
            <a:normAutofit/>
          </a:bodyPr>
          <a:lstStyle/>
          <a:p>
            <a:r>
              <a:rPr lang="en-US" sz="22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name() 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is a </a:t>
            </a:r>
            <a:r>
              <a:rPr lang="en-US" sz="22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function</a:t>
            </a:r>
          </a:p>
          <a:p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&lt;object&gt;</a:t>
            </a:r>
            <a:r>
              <a:rPr lang="en-US" sz="22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.name() </a:t>
            </a:r>
            <a:r>
              <a:rPr lang="en-US" sz="2200" dirty="0">
                <a:latin typeface="Monaco" charset="0"/>
                <a:ea typeface="Monaco" charset="0"/>
                <a:cs typeface="Monaco" charset="0"/>
              </a:rPr>
              <a:t>is a </a:t>
            </a:r>
            <a:r>
              <a:rPr lang="en-US" sz="2200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method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355049"/>
            <a:ext cx="8614554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s1 = "python"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 err="1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200" dirty="0">
                <a:latin typeface="Monaco"/>
                <a:cs typeface="Monaco"/>
              </a:rPr>
              <a:t>s1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200" dirty="0">
                <a:latin typeface="Monaco"/>
                <a:cs typeface="Monaco"/>
              </a:rPr>
              <a:t>     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Length of a container variable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6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s1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.count(</a:t>
            </a:r>
            <a:r>
              <a:rPr lang="en-US" sz="2200" dirty="0">
                <a:latin typeface="Monaco"/>
                <a:cs typeface="Monaco"/>
              </a:rPr>
              <a:t>"p"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Count occurrences of a </a:t>
            </a:r>
            <a:r>
              <a:rPr lang="en-US" sz="22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character</a:t>
            </a:r>
            <a:endParaRPr lang="en-US" sz="22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s1.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replace(</a:t>
            </a:r>
            <a:r>
              <a:rPr lang="en-US" sz="2200" dirty="0">
                <a:latin typeface="Monaco"/>
                <a:cs typeface="Monaco"/>
              </a:rPr>
              <a:t>"o", "BLAH"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)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Replace arg1 with arg2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'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pythBLAHn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print(s1)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.replace() did NOT change the string!</a:t>
            </a:r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'python'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1557338" y="2784775"/>
            <a:ext cx="1328737" cy="428625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86075" y="2586241"/>
            <a:ext cx="5089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5"/>
                </a:solidFill>
              </a:rPr>
              <a:t>The </a:t>
            </a:r>
            <a:r>
              <a:rPr lang="en-US" b="1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len</a:t>
            </a:r>
            <a:r>
              <a:rPr lang="en-US" b="1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 </a:t>
            </a:r>
            <a:r>
              <a:rPr lang="en-US" b="1" dirty="0">
                <a:solidFill>
                  <a:schemeClr val="accent5"/>
                </a:solidFill>
              </a:rPr>
              <a:t>function takes a single </a:t>
            </a:r>
            <a:r>
              <a:rPr lang="en-US" b="1" i="1" dirty="0">
                <a:solidFill>
                  <a:schemeClr val="accent5"/>
                </a:solidFill>
              </a:rPr>
              <a:t>argument</a:t>
            </a:r>
            <a:endParaRPr lang="en-US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811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strings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126324"/>
            <a:ext cx="8614554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s1 = "python"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s1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.upper()</a:t>
            </a:r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Reveal uppercase string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'PYTHON'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s1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.lower()</a:t>
            </a:r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Reveal lowercase string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'python'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s1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.capitalize()</a:t>
            </a:r>
            <a:r>
              <a:rPr lang="en-US" sz="2200" dirty="0">
                <a:latin typeface="Monaco"/>
                <a:cs typeface="Monaco"/>
              </a:rPr>
              <a:t>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Reveal capitalized string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'Python'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Redefine string to modify</a:t>
            </a:r>
          </a:p>
          <a:p>
            <a:r>
              <a:rPr lang="en-US" sz="2200" dirty="0">
                <a:latin typeface="Monaco"/>
                <a:cs typeface="Monaco"/>
              </a:rPr>
              <a:t>s1 = s1.capitalize() </a:t>
            </a:r>
          </a:p>
          <a:p>
            <a:r>
              <a:rPr lang="en-US" sz="2200" dirty="0">
                <a:latin typeface="Monaco"/>
                <a:cs typeface="Monaco"/>
              </a:rPr>
              <a:t>print(s1)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'Python'</a:t>
            </a:r>
          </a:p>
        </p:txBody>
      </p:sp>
    </p:spTree>
    <p:extLst>
      <p:ext uri="{BB962C8B-B14F-4D97-AF65-F5344CB8AC3E}">
        <p14:creationId xmlns:p14="http://schemas.microsoft.com/office/powerpoint/2010/main" val="201052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concatenating strings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683955"/>
            <a:ext cx="86145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s1 = "python"</a:t>
            </a:r>
          </a:p>
          <a:p>
            <a:r>
              <a:rPr lang="en-US" sz="2200" dirty="0">
                <a:latin typeface="Monaco"/>
                <a:cs typeface="Monaco"/>
              </a:rPr>
              <a:t>s2 = "is so cool"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Use the + sign to add strings</a:t>
            </a:r>
          </a:p>
          <a:p>
            <a:r>
              <a:rPr lang="en-US" sz="2200" dirty="0">
                <a:latin typeface="Monaco"/>
                <a:cs typeface="Monaco"/>
              </a:rPr>
              <a:t>combined = s1 + s2</a:t>
            </a:r>
          </a:p>
          <a:p>
            <a:r>
              <a:rPr lang="en-US" sz="2200" dirty="0">
                <a:latin typeface="Monaco"/>
                <a:cs typeface="Monaco"/>
              </a:rPr>
              <a:t>print(combined)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pythonis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so cool"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with some spaces!</a:t>
            </a:r>
          </a:p>
          <a:p>
            <a:r>
              <a:rPr lang="en-US" sz="2200" dirty="0">
                <a:latin typeface="Monaco"/>
                <a:cs typeface="Monaco"/>
              </a:rPr>
              <a:t>combined = s1 + " " + s2</a:t>
            </a:r>
          </a:p>
          <a:p>
            <a:r>
              <a:rPr lang="en-US" sz="2200" dirty="0">
                <a:latin typeface="Monaco"/>
                <a:cs typeface="Monaco"/>
              </a:rPr>
              <a:t>print(combined)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sz="22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pythonis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so </a:t>
            </a:r>
            <a:r>
              <a:rPr lang="en-US" sz="220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cool"</a:t>
            </a:r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3667402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lists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277" y="1123950"/>
            <a:ext cx="7620000" cy="4373563"/>
          </a:xfrm>
        </p:spPr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Lists are defined with brackets: </a:t>
            </a:r>
            <a:r>
              <a:rPr lang="en-US" dirty="0">
                <a:latin typeface="Monaco"/>
                <a:cs typeface="Monaco"/>
              </a:rPr>
              <a:t>[ ]</a:t>
            </a: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7776" y="1829875"/>
            <a:ext cx="83362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lists</a:t>
            </a:r>
          </a:p>
          <a:p>
            <a:r>
              <a:rPr lang="en-US" sz="2200" dirty="0">
                <a:latin typeface="Monaco"/>
                <a:cs typeface="Monaco"/>
              </a:rPr>
              <a:t>a = [1, 3, 5, 7, 9]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b = [1, 3.1, -5, 7, 9.001]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c = [1, 3.1, -5, 7, 9.001, "</a:t>
            </a:r>
            <a:r>
              <a:rPr lang="en-US" sz="2200" dirty="0" err="1">
                <a:latin typeface="Monaco"/>
                <a:cs typeface="Monaco"/>
              </a:rPr>
              <a:t>woah</a:t>
            </a:r>
            <a:r>
              <a:rPr lang="en-US" sz="2200" dirty="0">
                <a:latin typeface="Monaco"/>
                <a:cs typeface="Monaco"/>
              </a:rPr>
              <a:t>", "dude"]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d = [ [1, 2, 3], [11, 22, 33], [7.55, -9] ]</a:t>
            </a:r>
          </a:p>
          <a:p>
            <a:endParaRPr lang="en-US" sz="2200" dirty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199" y="5307750"/>
            <a:ext cx="82212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DC5924"/>
                </a:solidFill>
              </a:rPr>
              <a:t>What do you notice about the variable </a:t>
            </a:r>
            <a:r>
              <a:rPr lang="en-US" sz="2200" b="1" dirty="0">
                <a:solidFill>
                  <a:srgbClr val="DC5924"/>
                </a:solidFill>
              </a:rPr>
              <a:t>types</a:t>
            </a:r>
            <a:r>
              <a:rPr lang="en-US" sz="2200" dirty="0">
                <a:solidFill>
                  <a:srgbClr val="DC5924"/>
                </a:solidFill>
              </a:rPr>
              <a:t> that comprise the </a:t>
            </a:r>
            <a:r>
              <a:rPr lang="en-US" sz="2200" i="1" dirty="0">
                <a:solidFill>
                  <a:srgbClr val="DC5924"/>
                </a:solidFill>
              </a:rPr>
              <a:t>items</a:t>
            </a:r>
            <a:r>
              <a:rPr lang="en-US" sz="2200" dirty="0">
                <a:solidFill>
                  <a:srgbClr val="DC5924"/>
                </a:solidFill>
              </a:rPr>
              <a:t> of these lists?</a:t>
            </a:r>
          </a:p>
        </p:txBody>
      </p:sp>
    </p:spTree>
    <p:extLst>
      <p:ext uri="{BB962C8B-B14F-4D97-AF65-F5344CB8AC3E}">
        <p14:creationId xmlns:p14="http://schemas.microsoft.com/office/powerpoint/2010/main" val="209970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in python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0122" y="1000868"/>
            <a:ext cx="1060981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d = [1, 3, 5, 7, 9, 11, 13]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Monaco"/>
                <a:cs typeface="Monaco"/>
              </a:rPr>
              <a:t>     0  1  2  3  4  5   6    </a:t>
            </a:r>
            <a:r>
              <a:rPr lang="en-US" sz="2200" b="1" dirty="0">
                <a:solidFill>
                  <a:schemeClr val="accent2"/>
                </a:solidFill>
                <a:latin typeface="Monaco"/>
                <a:cs typeface="Monaco"/>
                <a:sym typeface="Wingdings"/>
              </a:rPr>
              <a:t> Indexing starts </a:t>
            </a:r>
          </a:p>
          <a:p>
            <a:r>
              <a:rPr lang="en-US" sz="2200" b="1" dirty="0">
                <a:solidFill>
                  <a:schemeClr val="accent2"/>
                </a:solidFill>
                <a:latin typeface="Monaco"/>
                <a:cs typeface="Monaco"/>
                <a:sym typeface="Wingdings"/>
              </a:rPr>
              <a:t>                                        from 0!</a:t>
            </a:r>
            <a:endParaRPr lang="en-US" sz="2200" b="1" dirty="0">
              <a:solidFill>
                <a:schemeClr val="accent2"/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the </a:t>
            </a:r>
            <a:r>
              <a:rPr lang="en-US" sz="22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second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entry in d using brackets []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print(d[1])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3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a </a:t>
            </a:r>
            <a:r>
              <a:rPr lang="en-US" sz="22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slice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of the list with [x:y]</a:t>
            </a:r>
          </a:p>
          <a:p>
            <a:r>
              <a:rPr lang="en-US" sz="2200" dirty="0">
                <a:latin typeface="Monaco"/>
                <a:cs typeface="Monaco"/>
              </a:rPr>
              <a:t>print(d[1:4])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[3, 5, 7]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x and y defaults are 0 and "last index"</a:t>
            </a:r>
          </a:p>
          <a:p>
            <a:r>
              <a:rPr lang="en-US" sz="2200" dirty="0">
                <a:latin typeface="Monaco"/>
                <a:cs typeface="Monaco"/>
              </a:rPr>
              <a:t>print(d[3:])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assumes go through end of list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[7, 9, 11, 13]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print(d[:5])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assumes start at beginning of list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[1, 3, 5, 7, 9]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2820" y="4263299"/>
            <a:ext cx="56225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C5924"/>
                </a:solidFill>
              </a:rPr>
              <a:t>In </a:t>
            </a:r>
            <a:r>
              <a:rPr lang="en-US" sz="2000" dirty="0">
                <a:solidFill>
                  <a:srgbClr val="DC5924"/>
                </a:solidFill>
                <a:latin typeface="Monaco"/>
                <a:cs typeface="Monaco"/>
              </a:rPr>
              <a:t>[x:y]</a:t>
            </a:r>
            <a:r>
              <a:rPr lang="en-US" sz="2000" dirty="0">
                <a:solidFill>
                  <a:srgbClr val="DC5924"/>
                </a:solidFill>
              </a:rPr>
              <a:t>,  x is </a:t>
            </a:r>
            <a:r>
              <a:rPr lang="en-US" sz="2000" u="sng" dirty="0">
                <a:solidFill>
                  <a:srgbClr val="DC5924"/>
                </a:solidFill>
              </a:rPr>
              <a:t>inclusive</a:t>
            </a:r>
            <a:r>
              <a:rPr lang="en-US" sz="2000" dirty="0">
                <a:solidFill>
                  <a:srgbClr val="DC5924"/>
                </a:solidFill>
              </a:rPr>
              <a:t> and y is </a:t>
            </a:r>
            <a:r>
              <a:rPr lang="en-US" sz="2000" u="sng" dirty="0">
                <a:solidFill>
                  <a:srgbClr val="DC5924"/>
                </a:solidFill>
              </a:rPr>
              <a:t>exclusive</a:t>
            </a:r>
          </a:p>
        </p:txBody>
      </p:sp>
    </p:spTree>
    <p:extLst>
      <p:ext uri="{BB962C8B-B14F-4D97-AF65-F5344CB8AC3E}">
        <p14:creationId xmlns:p14="http://schemas.microsoft.com/office/powerpoint/2010/main" val="424777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in python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215406"/>
            <a:ext cx="9729791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d = [1, 3, 5, 7, 9, 11, 13]</a:t>
            </a:r>
          </a:p>
          <a:p>
            <a:r>
              <a:rPr lang="en-US" sz="2200" b="1" dirty="0">
                <a:solidFill>
                  <a:srgbClr val="F5C201"/>
                </a:solidFill>
                <a:latin typeface="Monaco"/>
                <a:cs typeface="Monaco"/>
              </a:rPr>
              <a:t>     0  1  2  3  4   5   6   </a:t>
            </a:r>
            <a:r>
              <a:rPr lang="en-US" sz="2200" b="1" dirty="0">
                <a:solidFill>
                  <a:srgbClr val="F5C201"/>
                </a:solidFill>
                <a:latin typeface="Monaco"/>
                <a:cs typeface="Monaco"/>
                <a:sym typeface="Wingdings"/>
              </a:rPr>
              <a:t> "Regular" indexing</a:t>
            </a:r>
            <a:endParaRPr lang="en-US" sz="2200" b="1" dirty="0">
              <a:solidFill>
                <a:srgbClr val="F5C201"/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rgbClr val="D1282E"/>
                </a:solidFill>
                <a:latin typeface="Monaco"/>
                <a:cs typeface="Monaco"/>
              </a:rPr>
              <a:t>    -7 -6 -5 -4 -3  -2  -1   </a:t>
            </a:r>
            <a:r>
              <a:rPr lang="en-US" sz="2200" dirty="0">
                <a:solidFill>
                  <a:srgbClr val="D1282E"/>
                </a:solidFill>
                <a:latin typeface="Monaco"/>
                <a:cs typeface="Monaco"/>
                <a:sym typeface="Wingdings"/>
              </a:rPr>
              <a:t> Negative indexing</a:t>
            </a:r>
            <a:endParaRPr lang="en-US" sz="2200" dirty="0">
              <a:solidFill>
                <a:srgbClr val="D1282E"/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the </a:t>
            </a:r>
            <a:r>
              <a:rPr lang="en-US" sz="22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last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entry in d using brackets []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print(d[-1])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13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the last</a:t>
            </a:r>
            <a:r>
              <a:rPr lang="en-US" sz="22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2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entries in d using brackets []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print(d[-2:])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[11, 13]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Strings are indexed in the same way as lists</a:t>
            </a:r>
          </a:p>
          <a:p>
            <a:r>
              <a:rPr lang="en-US" sz="2200" dirty="0">
                <a:latin typeface="Monaco"/>
                <a:cs typeface="Monaco"/>
              </a:rPr>
              <a:t>s = "Washington D.C."</a:t>
            </a:r>
          </a:p>
          <a:p>
            <a:r>
              <a:rPr lang="en-US" sz="2200" dirty="0">
                <a:latin typeface="Monaco"/>
                <a:cs typeface="Monaco"/>
              </a:rPr>
              <a:t>print(s[1])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154438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 with lists</a:t>
            </a:r>
            <a:br>
              <a:rPr lang="en-US" dirty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026311"/>
            <a:ext cx="861455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 = [10, 11, 6, 9, 2, 19, 5, 14]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>
                <a:latin typeface="Monaco"/>
                <a:cs typeface="Monaco"/>
              </a:rPr>
              <a:t> 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Length of a container variable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8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sum(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>
                <a:latin typeface="Monaco"/>
                <a:cs typeface="Monaco"/>
              </a:rPr>
              <a:t> 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Add up all items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76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 err="1">
                <a:solidFill>
                  <a:schemeClr val="accent5"/>
                </a:solidFill>
                <a:latin typeface="Monaco"/>
                <a:cs typeface="Monaco"/>
              </a:rPr>
              <a:t>.count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>
                <a:latin typeface="Monaco"/>
                <a:cs typeface="Monaco"/>
              </a:rPr>
              <a:t>10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Count occurrences of an item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1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 err="1">
                <a:solidFill>
                  <a:schemeClr val="accent5"/>
                </a:solidFill>
                <a:latin typeface="Monaco"/>
                <a:cs typeface="Monaco"/>
              </a:rPr>
              <a:t>.index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>
                <a:latin typeface="Monaco"/>
                <a:cs typeface="Monaco"/>
              </a:rPr>
              <a:t>6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Return the index of a value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2								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in the list</a:t>
            </a:r>
          </a:p>
          <a:p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 err="1">
                <a:solidFill>
                  <a:schemeClr val="accent5"/>
                </a:solidFill>
                <a:latin typeface="Monaco"/>
                <a:cs typeface="Monaco"/>
              </a:rPr>
              <a:t>.append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000" dirty="0">
                <a:latin typeface="Monaco"/>
                <a:cs typeface="Monaco"/>
              </a:rPr>
              <a:t>1000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 Add item </a:t>
            </a:r>
            <a:r>
              <a:rPr lang="en-US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in place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to end 										of list</a:t>
            </a:r>
          </a:p>
          <a:p>
            <a:r>
              <a:rPr lang="en-US" sz="2000" dirty="0">
                <a:latin typeface="Monaco"/>
                <a:cs typeface="Monaco"/>
              </a:rPr>
              <a:t>print(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[10, 11, 6, 9, 2, 19, 5, 14, 1000]</a:t>
            </a:r>
          </a:p>
        </p:txBody>
      </p:sp>
    </p:spTree>
    <p:extLst>
      <p:ext uri="{BB962C8B-B14F-4D97-AF65-F5344CB8AC3E}">
        <p14:creationId xmlns:p14="http://schemas.microsoft.com/office/powerpoint/2010/main" val="644962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686800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Python is an </a:t>
            </a:r>
            <a:r>
              <a:rPr lang="en-US" i="1" dirty="0"/>
              <a:t>interpreted</a:t>
            </a:r>
            <a:r>
              <a:rPr lang="en-US" dirty="0"/>
              <a:t> language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We can code either using the interpreter directly or using </a:t>
            </a:r>
            <a:r>
              <a:rPr lang="en-US" i="1" dirty="0"/>
              <a:t>scripts</a:t>
            </a:r>
            <a:r>
              <a:rPr lang="en-US" dirty="0"/>
              <a:t> (text files with python code)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Python is an </a:t>
            </a:r>
            <a:r>
              <a:rPr lang="en-US" i="1" dirty="0"/>
              <a:t>object-oriented language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Each variable is an </a:t>
            </a:r>
            <a:r>
              <a:rPr lang="en-US" i="1" dirty="0"/>
              <a:t>object</a:t>
            </a:r>
            <a:r>
              <a:rPr lang="en-US" dirty="0"/>
              <a:t> with a </a:t>
            </a:r>
            <a:r>
              <a:rPr lang="en-US" i="1" dirty="0"/>
              <a:t>name</a:t>
            </a:r>
            <a:r>
              <a:rPr lang="en-US" dirty="0"/>
              <a:t>, </a:t>
            </a:r>
            <a:r>
              <a:rPr lang="en-US" i="1" dirty="0"/>
              <a:t>value</a:t>
            </a:r>
            <a:r>
              <a:rPr lang="en-US" dirty="0"/>
              <a:t>, and </a:t>
            </a:r>
            <a:r>
              <a:rPr lang="en-US" i="1" dirty="0"/>
              <a:t>type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The </a:t>
            </a:r>
            <a:r>
              <a:rPr lang="en-US" i="1" dirty="0"/>
              <a:t>type</a:t>
            </a:r>
            <a:r>
              <a:rPr lang="en-US" dirty="0"/>
              <a:t> determines what you can do with the variable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20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Lists are mutable and strings are immutable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35134" y="1386856"/>
            <a:ext cx="875171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 indexing to replace entries in a</a:t>
            </a:r>
          </a:p>
          <a:p>
            <a:r>
              <a:rPr lang="en-US" sz="2000" dirty="0">
                <a:latin typeface="Monaco"/>
                <a:cs typeface="Monaco"/>
              </a:rPr>
              <a:t>a = [-8, -5, -3, 0, 1]</a:t>
            </a:r>
          </a:p>
          <a:p>
            <a:r>
              <a:rPr lang="en-US" sz="2000" dirty="0">
                <a:latin typeface="Monaco"/>
                <a:cs typeface="Monaco"/>
              </a:rPr>
              <a:t>a[2] = 77</a:t>
            </a:r>
          </a:p>
          <a:p>
            <a:r>
              <a:rPr lang="en-US" sz="2000" dirty="0">
                <a:latin typeface="Monaco"/>
                <a:cs typeface="Monaco"/>
              </a:rPr>
              <a:t>print(a)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 [-8, -5, 77, 0, 1]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But not with strings!!</a:t>
            </a:r>
          </a:p>
          <a:p>
            <a:r>
              <a:rPr lang="en-US" sz="2000" dirty="0">
                <a:latin typeface="Monaco"/>
                <a:cs typeface="Monaco"/>
              </a:rPr>
              <a:t>a = "I will never ever change."</a:t>
            </a:r>
          </a:p>
          <a:p>
            <a:r>
              <a:rPr lang="en-US" sz="2000" dirty="0">
                <a:latin typeface="Monaco"/>
                <a:cs typeface="Monaco"/>
              </a:rPr>
              <a:t>a[2] = "A"</a:t>
            </a:r>
          </a:p>
          <a:p>
            <a:r>
              <a:rPr lang="en-US" sz="2000" dirty="0">
                <a:solidFill>
                  <a:srgbClr val="FF0000"/>
                </a:solidFill>
                <a:latin typeface="Monaco"/>
                <a:cs typeface="Monaco"/>
              </a:rPr>
              <a:t>	</a:t>
            </a:r>
            <a:r>
              <a:rPr lang="en-US" sz="2000" dirty="0" err="1">
                <a:solidFill>
                  <a:srgbClr val="FF0000"/>
                </a:solidFill>
                <a:latin typeface="Monaco"/>
                <a:cs typeface="Monaco"/>
              </a:rPr>
              <a:t>TypeError</a:t>
            </a:r>
            <a:r>
              <a:rPr lang="en-US" sz="2000" dirty="0">
                <a:solidFill>
                  <a:srgbClr val="FF0000"/>
                </a:solidFill>
                <a:latin typeface="Monaco"/>
                <a:cs typeface="Monaco"/>
              </a:rPr>
              <a:t>: '</a:t>
            </a:r>
            <a:r>
              <a:rPr lang="en-US" sz="2000" dirty="0" err="1">
                <a:solidFill>
                  <a:srgbClr val="FF0000"/>
                </a:solidFill>
                <a:latin typeface="Monaco"/>
                <a:cs typeface="Monaco"/>
              </a:rPr>
              <a:t>str</a:t>
            </a:r>
            <a:r>
              <a:rPr lang="en-US" sz="2000" dirty="0">
                <a:solidFill>
                  <a:srgbClr val="FF0000"/>
                </a:solidFill>
                <a:latin typeface="Monaco"/>
                <a:cs typeface="Monaco"/>
              </a:rPr>
              <a:t>' object does not support item assignment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Instead you must reassign, to itself or a new variable</a:t>
            </a:r>
            <a:endParaRPr lang="is-I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is-IS" sz="2000" dirty="0">
                <a:latin typeface="Monaco"/>
                <a:cs typeface="Monaco"/>
              </a:rPr>
              <a:t>new_a = a[:2] + "A" + a[3:]</a:t>
            </a:r>
          </a:p>
          <a:p>
            <a:r>
              <a:rPr lang="is-IS" sz="2000" dirty="0">
                <a:latin typeface="Monaco"/>
                <a:cs typeface="Monaco"/>
              </a:rPr>
              <a:t>print(new_a)</a:t>
            </a:r>
          </a:p>
          <a:p>
            <a:r>
              <a:rPr lang="is-IS" sz="2000" dirty="0">
                <a:latin typeface="Monaco"/>
                <a:cs typeface="Monaco"/>
              </a:rPr>
              <a:t>    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'I </a:t>
            </a:r>
            <a:r>
              <a:rPr lang="en-US" sz="20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Aill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never ever change.'</a:t>
            </a:r>
          </a:p>
        </p:txBody>
      </p:sp>
    </p:spTree>
    <p:extLst>
      <p:ext uri="{BB962C8B-B14F-4D97-AF65-F5344CB8AC3E}">
        <p14:creationId xmlns:p14="http://schemas.microsoft.com/office/powerpoint/2010/main" val="389326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in operator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>
                <a:latin typeface="Monaco" charset="0"/>
                <a:ea typeface="Monaco" charset="0"/>
                <a:cs typeface="Monaco" charset="0"/>
              </a:rPr>
              <a:t>in</a:t>
            </a:r>
            <a:r>
              <a:rPr lang="en-US" b="0" dirty="0">
                <a:latin typeface="Monaco" charset="0"/>
                <a:ea typeface="Monaco" charset="0"/>
                <a:cs typeface="Monaco" charset="0"/>
              </a:rPr>
              <a:t> </a:t>
            </a:r>
            <a:r>
              <a:rPr lang="en-US" b="0" dirty="0">
                <a:latin typeface="Arial" charset="0"/>
                <a:ea typeface="Arial" charset="0"/>
                <a:cs typeface="Arial" charset="0"/>
              </a:rPr>
              <a:t>returns True/False if a character/item is in a container (list, string)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446" y="2923718"/>
            <a:ext cx="861455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 = [10, 11, 6, 9, 2, 19, 5, 14]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print(5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in</a:t>
            </a: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print("11"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in</a:t>
            </a: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False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print("11"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not in 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)</a:t>
            </a: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12314924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</a:t>
            </a:r>
            <a:r>
              <a:rPr lang="mr-IN" dirty="0"/>
              <a:t>…</a:t>
            </a:r>
            <a:r>
              <a:rPr lang="en-US" dirty="0"/>
              <a:t> in action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24318"/>
            <a:ext cx="861455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 = [10, 11, 6, 9, 2, 19, 5, 14]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if 10 </a:t>
            </a:r>
            <a:r>
              <a:rPr lang="en-US" sz="2000" b="1" dirty="0">
                <a:solidFill>
                  <a:schemeClr val="accent5"/>
                </a:solidFill>
                <a:latin typeface="Monaco"/>
                <a:cs typeface="Monaco"/>
              </a:rPr>
              <a:t>in</a:t>
            </a:r>
            <a:r>
              <a:rPr lang="en-US" sz="2000" dirty="0">
                <a:latin typeface="Monaco"/>
                <a:cs typeface="Monaco"/>
              </a:rPr>
              <a:t> </a:t>
            </a:r>
            <a:r>
              <a:rPr lang="en-US" sz="2000" dirty="0" err="1">
                <a:latin typeface="Monaco"/>
                <a:cs typeface="Monaco"/>
              </a:rPr>
              <a:t>mylist</a:t>
            </a:r>
            <a:r>
              <a:rPr lang="en-US" sz="2000" dirty="0">
                <a:latin typeface="Monaco"/>
                <a:cs typeface="Monaco"/>
              </a:rPr>
              <a:t>:</a:t>
            </a:r>
          </a:p>
          <a:p>
            <a:r>
              <a:rPr lang="en-US" sz="2000" dirty="0">
                <a:latin typeface="Monaco"/>
                <a:cs typeface="Monaco"/>
              </a:rPr>
              <a:t>	print("Yes 10 is there!")</a:t>
            </a:r>
          </a:p>
          <a:p>
            <a:r>
              <a:rPr lang="en-US" sz="2000" dirty="0">
                <a:latin typeface="Monaco"/>
                <a:cs typeface="Monaco"/>
              </a:rPr>
              <a:t>else:</a:t>
            </a:r>
          </a:p>
          <a:p>
            <a:r>
              <a:rPr lang="en-US" sz="2000" dirty="0">
                <a:latin typeface="Monaco"/>
                <a:cs typeface="Monaco"/>
              </a:rPr>
              <a:t>	print("Nope, sorry")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Yes 10 is there!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65582436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420758517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iteration is our other control flow tool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56954" cy="4373563"/>
          </a:xfrm>
        </p:spPr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Iteration performs the same code repeatedly</a:t>
            </a:r>
          </a:p>
          <a:p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Two flavors: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For-loops iterate a pre-specified number of times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While-loops iterate while a logical condition remains True</a:t>
            </a:r>
          </a:p>
          <a:p>
            <a:pPr marL="914400" lvl="1" indent="-457200">
              <a:buFont typeface="Arial"/>
              <a:buChar char="•"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859693" y="3546955"/>
            <a:ext cx="7336692" cy="40958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7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with for-loops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Two basic uses: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Perform a task on each item in a list, dictionary, etc.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Perform a task a certain number of times</a:t>
            </a:r>
          </a:p>
        </p:txBody>
      </p:sp>
    </p:spTree>
    <p:extLst>
      <p:ext uri="{BB962C8B-B14F-4D97-AF65-F5344CB8AC3E}">
        <p14:creationId xmlns:p14="http://schemas.microsoft.com/office/powerpoint/2010/main" val="24706753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4602" y="1786320"/>
            <a:ext cx="74593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# Generic list</a:t>
            </a:r>
          </a:p>
          <a:p>
            <a:r>
              <a:rPr lang="en-US" dirty="0">
                <a:latin typeface="Monaco"/>
                <a:cs typeface="Monaco"/>
              </a:rPr>
              <a:t>some_list = [...items...]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# Loop over the list</a:t>
            </a:r>
          </a:p>
          <a:p>
            <a:r>
              <a:rPr lang="en-US" dirty="0">
                <a:latin typeface="Monaco"/>
                <a:cs typeface="Monaco"/>
              </a:rPr>
              <a:t>for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item </a:t>
            </a:r>
            <a:r>
              <a:rPr lang="en-US" dirty="0">
                <a:latin typeface="Monaco"/>
                <a:cs typeface="Monaco"/>
              </a:rPr>
              <a:t>in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some_list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	...   Do these commands for each item</a:t>
            </a:r>
          </a:p>
          <a:p>
            <a:r>
              <a:rPr lang="en-US" dirty="0"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Back to the rest of the script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65853" y="333600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1407" y="444883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827088" y="3221058"/>
            <a:ext cx="364526" cy="84396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66081" y="2933049"/>
            <a:ext cx="364526" cy="288009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647932" y="2926048"/>
            <a:ext cx="160558" cy="32671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324762" y="2933049"/>
            <a:ext cx="577187" cy="279441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5000" y="5446889"/>
            <a:ext cx="76764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C5924"/>
                </a:solidFill>
                <a:latin typeface="Monaco"/>
                <a:cs typeface="Monaco"/>
              </a:rPr>
              <a:t>item</a:t>
            </a:r>
            <a:r>
              <a:rPr lang="en-US" sz="2400" dirty="0"/>
              <a:t> is the loop variable.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Takes on a new value for each iteration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name is </a:t>
            </a:r>
            <a:r>
              <a:rPr lang="en-US" sz="2400" i="1" dirty="0"/>
              <a:t>arbitrary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1632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9" grpId="0" animBg="1"/>
      <p:bldP spid="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4602" y="1786320"/>
            <a:ext cx="676336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# Generic list</a:t>
            </a:r>
          </a:p>
          <a:p>
            <a:r>
              <a:rPr lang="en-US" dirty="0">
                <a:latin typeface="Monaco"/>
                <a:cs typeface="Monaco"/>
              </a:rPr>
              <a:t>some_list = [...items...]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# Loop over the list</a:t>
            </a:r>
          </a:p>
          <a:p>
            <a:r>
              <a:rPr lang="en-US" dirty="0">
                <a:latin typeface="Monaco"/>
                <a:cs typeface="Monaco"/>
              </a:rPr>
              <a:t>for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blahblahblah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 </a:t>
            </a:r>
            <a:r>
              <a:rPr lang="en-US" dirty="0">
                <a:latin typeface="Monaco"/>
                <a:cs typeface="Monaco"/>
              </a:rPr>
              <a:t>in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some_list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	...   Do these commands for each item</a:t>
            </a:r>
          </a:p>
          <a:p>
            <a:r>
              <a:rPr lang="en-US" dirty="0"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Back to the rest of the script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65853" y="333600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1407" y="444883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5000" y="5446889"/>
            <a:ext cx="76764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C5924"/>
                </a:solidFill>
                <a:latin typeface="Monaco"/>
                <a:cs typeface="Monaco"/>
              </a:rPr>
              <a:t>item</a:t>
            </a:r>
            <a:r>
              <a:rPr lang="en-US" sz="2400" dirty="0"/>
              <a:t> is the loop variable.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Takes on a new value for each iteration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name is </a:t>
            </a:r>
            <a:r>
              <a:rPr lang="en-US" sz="2400" i="1" dirty="0"/>
              <a:t>arbitrary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3526965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lists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84602" y="1786320"/>
            <a:ext cx="700902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# Generic list</a:t>
            </a:r>
          </a:p>
          <a:p>
            <a:r>
              <a:rPr lang="en-US" dirty="0">
                <a:latin typeface="Monaco"/>
                <a:cs typeface="Monaco"/>
              </a:rPr>
              <a:t>some_list = [...items...]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# Loop over the list</a:t>
            </a:r>
          </a:p>
          <a:p>
            <a:r>
              <a:rPr lang="en-US" dirty="0">
                <a:latin typeface="Monaco"/>
                <a:cs typeface="Monaco"/>
              </a:rPr>
              <a:t>for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x </a:t>
            </a:r>
            <a:r>
              <a:rPr lang="en-US" dirty="0">
                <a:latin typeface="Monaco"/>
                <a:cs typeface="Monaco"/>
              </a:rPr>
              <a:t>in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some_list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...</a:t>
            </a:r>
          </a:p>
          <a:p>
            <a:r>
              <a:rPr lang="en-US" dirty="0">
                <a:latin typeface="Monaco"/>
                <a:cs typeface="Monaco"/>
              </a:rPr>
              <a:t>	...   Do these commands for each item</a:t>
            </a:r>
          </a:p>
          <a:p>
            <a:r>
              <a:rPr lang="en-US" dirty="0"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r>
              <a:rPr lang="en-US" dirty="0">
                <a:latin typeface="Monaco"/>
                <a:cs typeface="Monaco"/>
              </a:rPr>
              <a:t>...   Back to the rest of the script</a:t>
            </a:r>
          </a:p>
          <a:p>
            <a:r>
              <a:rPr lang="en-US" dirty="0">
                <a:latin typeface="Monaco"/>
                <a:cs typeface="Monaco"/>
              </a:rPr>
              <a:t>...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	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765853" y="333600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1407" y="4448835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635000" y="5446889"/>
            <a:ext cx="767644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DC5924"/>
                </a:solidFill>
                <a:latin typeface="Monaco"/>
                <a:cs typeface="Monaco"/>
              </a:rPr>
              <a:t>item</a:t>
            </a:r>
            <a:r>
              <a:rPr lang="en-US" sz="2400" dirty="0"/>
              <a:t> is the loop variable.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Takes on a new value for each iteration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/>
              <a:t>The name is </a:t>
            </a:r>
            <a:r>
              <a:rPr lang="en-US" sz="2400" i="1" dirty="0"/>
              <a:t>arbitrary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487457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lists Example: curving grades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13587" y="1731729"/>
            <a:ext cx="7063613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List of grades</a:t>
            </a:r>
          </a:p>
          <a:p>
            <a:r>
              <a:rPr lang="en-US" sz="2200" dirty="0">
                <a:latin typeface="Monaco"/>
                <a:cs typeface="Monaco"/>
              </a:rPr>
              <a:t>grades = [88, 71, 74, 83, 57, 79, 66]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the grades</a:t>
            </a:r>
          </a:p>
          <a:p>
            <a:r>
              <a:rPr lang="en-US" sz="2200" dirty="0">
                <a:latin typeface="Monaco"/>
                <a:cs typeface="Monaco"/>
              </a:rPr>
              <a:t>for </a:t>
            </a:r>
            <a:r>
              <a:rPr lang="en-US" sz="2200" dirty="0">
                <a:solidFill>
                  <a:srgbClr val="DC5924"/>
                </a:solidFill>
                <a:latin typeface="Monaco"/>
                <a:cs typeface="Monaco"/>
              </a:rPr>
              <a:t>grade </a:t>
            </a:r>
            <a:r>
              <a:rPr lang="en-US" sz="2200" dirty="0">
                <a:latin typeface="Monaco"/>
                <a:cs typeface="Monaco"/>
              </a:rPr>
              <a:t>in 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grades</a:t>
            </a:r>
            <a:r>
              <a:rPr lang="en-US" sz="2200" dirty="0">
                <a:latin typeface="Monaco"/>
                <a:cs typeface="Monaco"/>
              </a:rPr>
              <a:t>:</a:t>
            </a:r>
          </a:p>
          <a:p>
            <a:r>
              <a:rPr lang="en-US" sz="2200" dirty="0">
                <a:latin typeface="Monaco"/>
                <a:cs typeface="Monaco"/>
              </a:rPr>
              <a:t>	print(grade * 1.1)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86.9</a:t>
            </a: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	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529420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 your console!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On a Mac or Linux?</a:t>
            </a:r>
          </a:p>
          <a:p>
            <a:pPr marL="971550" lvl="1" indent="-514350">
              <a:buAutoNum type="arabicPeriod"/>
            </a:pPr>
            <a:r>
              <a:rPr lang="en-US" dirty="0"/>
              <a:t>Launch a terminal session and type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python</a:t>
            </a:r>
            <a:r>
              <a:rPr lang="en-US" dirty="0"/>
              <a:t> </a:t>
            </a:r>
          </a:p>
          <a:p>
            <a:pPr marL="1657350" lvl="2" indent="-514350">
              <a:buAutoNum type="arabicPeriod"/>
            </a:pPr>
            <a:r>
              <a:rPr lang="en-US" dirty="0"/>
              <a:t>If you have already obtained python3, you can instead type  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python3 </a:t>
            </a:r>
          </a:p>
          <a:p>
            <a:pPr marL="971550" lvl="1" indent="-514350">
              <a:buAutoNum type="arabicPeriod"/>
            </a:pPr>
            <a:r>
              <a:rPr lang="en-US" dirty="0">
                <a:ea typeface="Monaco" charset="0"/>
                <a:cs typeface="Monaco" charset="0"/>
              </a:rPr>
              <a:t>Open your text editor (i.e. BBEdit)</a:t>
            </a:r>
          </a:p>
          <a:p>
            <a:pPr marL="971550" lvl="1" indent="-514350">
              <a:buAutoNum type="arabicPeriod"/>
            </a:pPr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pPr marL="514350" indent="-514350">
              <a:buAutoNum type="arabicPeriod"/>
            </a:pPr>
            <a:r>
              <a:rPr lang="en-US" dirty="0">
                <a:ea typeface="Monaco" charset="0"/>
                <a:cs typeface="Monaco" charset="0"/>
              </a:rPr>
              <a:t>Using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pythonanywhere.com</a:t>
            </a:r>
            <a:r>
              <a:rPr lang="en-US" dirty="0"/>
              <a:t> ?</a:t>
            </a:r>
          </a:p>
          <a:p>
            <a:pPr marL="971550" lvl="1" indent="-514350">
              <a:buAutoNum type="arabicPeriod"/>
            </a:pPr>
            <a:r>
              <a:rPr lang="en-US" dirty="0"/>
              <a:t>Open your browser and login to the home page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9035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over lists Example: curving grades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687354"/>
            <a:ext cx="8486085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List of grades</a:t>
            </a:r>
          </a:p>
          <a:p>
            <a:r>
              <a:rPr lang="en-US" sz="2200" dirty="0">
                <a:latin typeface="Monaco"/>
                <a:cs typeface="Monaco"/>
              </a:rPr>
              <a:t>grades = [88, 71, 74, 83, 57, 79, 66]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an empty list of new grades to populate</a:t>
            </a:r>
          </a:p>
          <a:p>
            <a:r>
              <a:rPr lang="en-US" sz="2200" dirty="0">
                <a:latin typeface="Monaco"/>
                <a:cs typeface="Monaco"/>
              </a:rPr>
              <a:t>new_grades = []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the grades and save curved grade</a:t>
            </a:r>
          </a:p>
          <a:p>
            <a:r>
              <a:rPr lang="en-US" sz="2200" dirty="0">
                <a:latin typeface="Monaco"/>
                <a:cs typeface="Monaco"/>
              </a:rPr>
              <a:t>for grade in grades:</a:t>
            </a:r>
          </a:p>
          <a:p>
            <a:r>
              <a:rPr lang="en-US" sz="2200" dirty="0">
                <a:latin typeface="Monaco"/>
                <a:cs typeface="Monaco"/>
              </a:rPr>
              <a:t>	new = grade * 1.1</a:t>
            </a:r>
          </a:p>
          <a:p>
            <a:r>
              <a:rPr lang="en-US" sz="2200" dirty="0">
                <a:latin typeface="Monaco"/>
                <a:cs typeface="Monaco"/>
              </a:rPr>
              <a:t>	new_grades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.append(new)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</a:t>
            </a:r>
            <a:r>
              <a:rPr lang="en-US" sz="2200" dirty="0" err="1">
                <a:latin typeface="Monaco"/>
                <a:cs typeface="Monaco"/>
              </a:rPr>
              <a:t>new_grades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[96.8, 78.1, 81.4, 91.3, 62.7, 86.9, 72.6]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42282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no hard-coding!!!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199" y="1687354"/>
            <a:ext cx="8486085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List of grades</a:t>
            </a:r>
          </a:p>
          <a:p>
            <a:r>
              <a:rPr lang="en-US" sz="2200" dirty="0">
                <a:latin typeface="Monaco"/>
                <a:cs typeface="Monaco"/>
              </a:rPr>
              <a:t>grades = [88, 71, 74, 83, 57, 79, 66]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an empty list of new grades to populate</a:t>
            </a:r>
          </a:p>
          <a:p>
            <a:r>
              <a:rPr lang="en-US" sz="2200" dirty="0">
                <a:latin typeface="Monaco"/>
                <a:cs typeface="Monaco"/>
              </a:rPr>
              <a:t>new_grades = []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tx2"/>
                </a:solidFill>
                <a:latin typeface="Monaco"/>
                <a:cs typeface="Monaco"/>
              </a:rPr>
              <a:t>curve = 1.1</a:t>
            </a:r>
          </a:p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Loop over the grades and save curved grade</a:t>
            </a:r>
          </a:p>
          <a:p>
            <a:r>
              <a:rPr lang="en-US" sz="2200" dirty="0">
                <a:latin typeface="Monaco"/>
                <a:cs typeface="Monaco"/>
              </a:rPr>
              <a:t>for grade in grades:</a:t>
            </a:r>
          </a:p>
          <a:p>
            <a:r>
              <a:rPr lang="en-US" sz="2200" dirty="0">
                <a:latin typeface="Monaco"/>
                <a:cs typeface="Monaco"/>
              </a:rPr>
              <a:t>	new = grade * </a:t>
            </a:r>
            <a:r>
              <a:rPr lang="en-US" sz="2200" dirty="0">
                <a:solidFill>
                  <a:schemeClr val="tx2"/>
                </a:solidFill>
                <a:latin typeface="Monaco"/>
                <a:cs typeface="Monaco"/>
              </a:rPr>
              <a:t>curve</a:t>
            </a:r>
          </a:p>
          <a:p>
            <a:r>
              <a:rPr lang="en-US" sz="2200" dirty="0">
                <a:latin typeface="Monaco"/>
                <a:cs typeface="Monaco"/>
              </a:rPr>
              <a:t>	new_grades</a:t>
            </a: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.append(new)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print(</a:t>
            </a:r>
            <a:r>
              <a:rPr lang="en-US" sz="2200" dirty="0" err="1">
                <a:latin typeface="Monaco"/>
                <a:cs typeface="Monaco"/>
              </a:rPr>
              <a:t>new_grades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  <a:p>
            <a:r>
              <a:rPr lang="en-US" sz="2200" dirty="0"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[96.8, 78.1, 81.4, 91.3, 62.7, 86.9, 72.6]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48177278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a counter variable to keep track of loop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620894" y="1656295"/>
            <a:ext cx="514240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i = 0 </a:t>
            </a:r>
          </a:p>
          <a:p>
            <a:r>
              <a:rPr lang="en-US" dirty="0">
                <a:latin typeface="Monaco"/>
                <a:cs typeface="Monaco"/>
              </a:rPr>
              <a:t>curve = 1.1</a:t>
            </a:r>
          </a:p>
          <a:p>
            <a:r>
              <a:rPr lang="en-US" dirty="0">
                <a:latin typeface="Monaco"/>
                <a:cs typeface="Monaco"/>
              </a:rPr>
              <a:t>for grade in grades:</a:t>
            </a:r>
          </a:p>
          <a:p>
            <a:r>
              <a:rPr lang="en-US" dirty="0">
                <a:latin typeface="Monaco"/>
                <a:cs typeface="Monaco"/>
              </a:rPr>
              <a:t>	print("Iteration", </a:t>
            </a:r>
            <a:r>
              <a:rPr lang="en-US" dirty="0" err="1">
                <a:latin typeface="Monaco"/>
                <a:cs typeface="Monaco"/>
              </a:rPr>
              <a:t>i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	print(grade * curve)</a:t>
            </a:r>
          </a:p>
          <a:p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	i += 1</a:t>
            </a:r>
          </a:p>
          <a:p>
            <a:endParaRPr lang="en-US" dirty="0">
              <a:latin typeface="Monaco"/>
              <a:cs typeface="Monaco"/>
            </a:endParaRPr>
          </a:p>
          <a:p>
            <a:pPr marL="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0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96.8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2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3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Iteration 4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...</a:t>
            </a:r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80742774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a certain number of 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Use the </a:t>
            </a:r>
            <a:r>
              <a:rPr lang="en-US" dirty="0">
                <a:latin typeface="Monaco"/>
                <a:cs typeface="Monaco"/>
              </a:rPr>
              <a:t>range()</a:t>
            </a:r>
            <a:r>
              <a:rPr lang="en-US" dirty="0"/>
              <a:t> function 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This function takes the same arguments as indexing with [ ]</a:t>
            </a:r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914400" lvl="1" indent="-457200">
              <a:buFont typeface="Arial"/>
              <a:buChar char="•"/>
            </a:pPr>
            <a:endParaRPr lang="en-US" dirty="0"/>
          </a:p>
          <a:p>
            <a:pPr marL="914400" lvl="1" indent="-457200">
              <a:buFont typeface="Arial"/>
              <a:buChar char="•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7200" y="3456687"/>
            <a:ext cx="269797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for x in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range(</a:t>
            </a:r>
            <a:r>
              <a:rPr lang="en-US" dirty="0">
                <a:latin typeface="Monaco"/>
                <a:cs typeface="Monaco"/>
              </a:rPr>
              <a:t>5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print(x)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0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1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2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3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4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264288" y="3435489"/>
            <a:ext cx="4664145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for x in 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range(</a:t>
            </a:r>
            <a:r>
              <a:rPr lang="en-US" dirty="0">
                <a:latin typeface="Monaco"/>
                <a:cs typeface="Monaco"/>
              </a:rPr>
              <a:t>2,8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print(x, "squared is", x**2)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2 squared is 4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3 squared is 9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4 squared is 16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5 squared is 25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6 squared is 36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  7 squared is 49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18686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iterating a certain number of times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2137490"/>
            <a:ext cx="4158017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curve = 1.1</a:t>
            </a:r>
          </a:p>
          <a:p>
            <a:r>
              <a:rPr lang="en-US" sz="2200" dirty="0">
                <a:latin typeface="Monaco"/>
                <a:cs typeface="Monaco"/>
              </a:rPr>
              <a:t>for grade in grades:</a:t>
            </a:r>
          </a:p>
          <a:p>
            <a:r>
              <a:rPr lang="en-US" sz="2200" dirty="0">
                <a:latin typeface="Monaco"/>
                <a:cs typeface="Monaco"/>
              </a:rPr>
              <a:t>	print(grade * curve)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96.8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86.9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</a:t>
            </a:r>
            <a:endParaRPr lang="en-US" sz="2200" dirty="0">
              <a:latin typeface="Monaco"/>
              <a:cs typeface="Monaco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58017" y="2137489"/>
            <a:ext cx="5087343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for i in </a:t>
            </a:r>
            <a:r>
              <a:rPr lang="en-US" sz="2200" b="1" dirty="0">
                <a:solidFill>
                  <a:schemeClr val="accent5"/>
                </a:solidFill>
                <a:latin typeface="Monaco"/>
                <a:cs typeface="Monaco"/>
              </a:rPr>
              <a:t>range(</a:t>
            </a:r>
            <a:r>
              <a:rPr lang="en-US" sz="2200" b="1" dirty="0" err="1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200" b="1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2200" dirty="0">
                <a:latin typeface="Monaco"/>
                <a:cs typeface="Monaco"/>
              </a:rPr>
              <a:t>grades</a:t>
            </a:r>
            <a:r>
              <a:rPr lang="en-US" sz="2200" b="1" dirty="0">
                <a:solidFill>
                  <a:schemeClr val="accent5"/>
                </a:solidFill>
                <a:latin typeface="Monaco"/>
                <a:cs typeface="Monaco"/>
              </a:rPr>
              <a:t>))</a:t>
            </a:r>
            <a:r>
              <a:rPr lang="en-US" sz="2200" dirty="0">
                <a:latin typeface="Monaco"/>
                <a:cs typeface="Monaco"/>
              </a:rPr>
              <a:t>:</a:t>
            </a:r>
          </a:p>
          <a:p>
            <a:r>
              <a:rPr lang="en-US" sz="2200" dirty="0">
                <a:latin typeface="Monaco"/>
                <a:cs typeface="Monaco"/>
              </a:rPr>
              <a:t>	print(grades[</a:t>
            </a:r>
            <a:r>
              <a:rPr lang="en-US" sz="2200" dirty="0" err="1">
                <a:latin typeface="Monaco"/>
                <a:cs typeface="Monaco"/>
              </a:rPr>
              <a:t>i</a:t>
            </a:r>
            <a:r>
              <a:rPr lang="en-US" sz="2200" dirty="0">
                <a:latin typeface="Monaco"/>
                <a:cs typeface="Monaco"/>
              </a:rPr>
              <a:t>] * curve)</a:t>
            </a:r>
            <a:br>
              <a:rPr lang="en-US" sz="2200" dirty="0">
                <a:latin typeface="Monaco"/>
                <a:cs typeface="Monaco"/>
              </a:rPr>
            </a:br>
            <a:endParaRPr lang="en-US" sz="2200" dirty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96.8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78.1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81.4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91.3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62.7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86.9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72.6</a:t>
            </a:r>
            <a:r>
              <a:rPr lang="en-US" sz="2200" dirty="0">
                <a:latin typeface="Monaco"/>
                <a:cs typeface="Monaco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1195534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strings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42661" y="2036922"/>
            <a:ext cx="32212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for s in "python":</a:t>
            </a:r>
          </a:p>
          <a:p>
            <a:r>
              <a:rPr lang="en-US" sz="2200" dirty="0">
                <a:latin typeface="Monaco"/>
                <a:cs typeface="Monaco"/>
              </a:rPr>
              <a:t>	print(s)</a:t>
            </a: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p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y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h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o</a:t>
            </a:r>
          </a:p>
          <a:p>
            <a:pPr lvl="1"/>
            <a:r>
              <a:rPr lang="en-US" sz="22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n</a:t>
            </a:r>
            <a:endParaRPr lang="en-US" sz="22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53625034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17224490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data type: dictionaries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Dictionaries are defined with braces: </a:t>
            </a:r>
            <a:r>
              <a:rPr lang="en-US" dirty="0">
                <a:latin typeface="Monaco"/>
                <a:cs typeface="Monaco"/>
              </a:rPr>
              <a:t>{}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Contain </a:t>
            </a:r>
            <a:r>
              <a:rPr lang="en-US" dirty="0" err="1">
                <a:latin typeface="Monaco"/>
                <a:cs typeface="Monaco"/>
              </a:rPr>
              <a:t>key:value</a:t>
            </a:r>
            <a:r>
              <a:rPr lang="en-US" dirty="0"/>
              <a:t> pairs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Known in other contexts as "associative arrays"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3463843"/>
            <a:ext cx="833844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a dictionary of names</a:t>
            </a:r>
          </a:p>
          <a:p>
            <a:r>
              <a:rPr lang="en-US" dirty="0">
                <a:latin typeface="Monaco"/>
                <a:cs typeface="Monaco"/>
              </a:rPr>
              <a:t>names = {"Stephanie": "Spielman", "</a:t>
            </a:r>
            <a:r>
              <a:rPr lang="en-US" dirty="0" err="1">
                <a:latin typeface="Monaco"/>
                <a:cs typeface="Monaco"/>
              </a:rPr>
              <a:t>Dariya</a:t>
            </a:r>
            <a:r>
              <a:rPr lang="en-US" dirty="0">
                <a:latin typeface="Monaco"/>
                <a:cs typeface="Monaco"/>
              </a:rPr>
              <a:t>": "</a:t>
            </a:r>
            <a:r>
              <a:rPr lang="en-US" dirty="0" err="1">
                <a:latin typeface="Monaco"/>
                <a:cs typeface="Monaco"/>
              </a:rPr>
              <a:t>Sydykova</a:t>
            </a:r>
            <a:r>
              <a:rPr lang="en-US" dirty="0">
                <a:latin typeface="Monaco"/>
                <a:cs typeface="Monaco"/>
              </a:rPr>
              <a:t>", 	"Claus": "Wilke"}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Each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key:value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pair is a single item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len</a:t>
            </a:r>
            <a:r>
              <a:rPr lang="en-US" dirty="0">
                <a:latin typeface="Monaco"/>
                <a:cs typeface="Monaco"/>
              </a:rPr>
              <a:t>(names))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3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Index dictionaries via *keys* (not position!!)</a:t>
            </a:r>
          </a:p>
          <a:p>
            <a:r>
              <a:rPr lang="en-US" dirty="0">
                <a:latin typeface="Monaco"/>
                <a:cs typeface="Monaco"/>
              </a:rPr>
              <a:t>print(names["Claus"])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"Wilke"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 </a:t>
            </a:r>
          </a:p>
        </p:txBody>
      </p:sp>
      <p:sp>
        <p:nvSpPr>
          <p:cNvPr id="5" name="Rectangle 4"/>
          <p:cNvSpPr/>
          <p:nvPr/>
        </p:nvSpPr>
        <p:spPr>
          <a:xfrm>
            <a:off x="1761248" y="3765274"/>
            <a:ext cx="3177481" cy="28360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09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data type: dictionaries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817687"/>
            <a:ext cx="83384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names = {"Stephanie": "Spielman", "</a:t>
            </a:r>
            <a:r>
              <a:rPr lang="en-US" dirty="0" err="1">
                <a:latin typeface="Monaco"/>
                <a:cs typeface="Monaco"/>
              </a:rPr>
              <a:t>Dariya</a:t>
            </a:r>
            <a:r>
              <a:rPr lang="en-US" dirty="0">
                <a:latin typeface="Monaco"/>
                <a:cs typeface="Monaco"/>
              </a:rPr>
              <a:t>": "</a:t>
            </a:r>
            <a:r>
              <a:rPr lang="en-US" dirty="0" err="1">
                <a:latin typeface="Monaco"/>
                <a:cs typeface="Monaco"/>
              </a:rPr>
              <a:t>Sydykova</a:t>
            </a:r>
            <a:r>
              <a:rPr lang="en-US" dirty="0">
                <a:latin typeface="Monaco"/>
                <a:cs typeface="Monaco"/>
              </a:rPr>
              <a:t>", "Claus": "Wilke"}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Add a 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key:value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pair to a dictionary and print to confirm</a:t>
            </a:r>
          </a:p>
          <a:p>
            <a:r>
              <a:rPr lang="en-US" dirty="0">
                <a:latin typeface="Monaco"/>
                <a:cs typeface="Monaco"/>
              </a:rPr>
              <a:t>names["Bob"] = "Smith"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print(names)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{'Claus': 'Wilke', 'Bob': 'Smith',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Stephanie':'Spielman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', '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Dariya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': '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Sydykova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'}</a:t>
            </a: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34" y="5237220"/>
            <a:ext cx="365752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DC5924"/>
                </a:solidFill>
              </a:rPr>
              <a:t>Did you expect this output?</a:t>
            </a:r>
          </a:p>
        </p:txBody>
      </p:sp>
    </p:spTree>
    <p:extLst>
      <p:ext uri="{BB962C8B-B14F-4D97-AF65-F5344CB8AC3E}">
        <p14:creationId xmlns:p14="http://schemas.microsoft.com/office/powerpoint/2010/main" val="241944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dictionaries are unordered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Unique key:value pairs are *always* preserved, but their order is not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One of many reasons why we index with keys, not positions</a:t>
            </a:r>
          </a:p>
        </p:txBody>
      </p:sp>
    </p:spTree>
    <p:extLst>
      <p:ext uri="{BB962C8B-B14F-4D97-AF65-F5344CB8AC3E}">
        <p14:creationId xmlns:p14="http://schemas.microsoft.com/office/powerpoint/2010/main" val="155445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critical </a:t>
            </a:r>
            <a:r>
              <a:rPr lang="en-US" dirty="0" err="1"/>
              <a:t>psa</a:t>
            </a:r>
            <a:r>
              <a:rPr lang="en-US" dirty="0"/>
              <a:t>: text editors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Microsoft Word is not a text editor!!!!!!! I’m so serious!!!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GUI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strike="sngStrike" dirty="0" err="1"/>
              <a:t>TextEdit</a:t>
            </a:r>
            <a:r>
              <a:rPr lang="en-US" strike="sngStrike" dirty="0"/>
              <a:t> and Notepad </a:t>
            </a:r>
            <a:r>
              <a:rPr lang="en-US" dirty="0"/>
              <a:t>(</a:t>
            </a:r>
            <a:r>
              <a:rPr lang="en-US" dirty="0" err="1"/>
              <a:t>NotePad</a:t>
            </a:r>
            <a:r>
              <a:rPr lang="en-US" dirty="0"/>
              <a:t>++ should be </a:t>
            </a:r>
            <a:r>
              <a:rPr lang="en-US"/>
              <a:t>ok)</a:t>
            </a:r>
            <a:endParaRPr lang="en-US" dirty="0"/>
          </a:p>
          <a:p>
            <a:pPr marL="914400" lvl="1" indent="-457200">
              <a:buFont typeface="Arial" charset="0"/>
              <a:buChar char="•"/>
            </a:pPr>
            <a:r>
              <a:rPr lang="en-US" dirty="0" err="1"/>
              <a:t>Textwrangler</a:t>
            </a:r>
            <a:r>
              <a:rPr lang="en-US" dirty="0"/>
              <a:t>/BBEdit for Macs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/>
              <a:t>Sublime 3 for any system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/>
              <a:t>Atom for the dedicated and deeply interested</a:t>
            </a:r>
          </a:p>
          <a:p>
            <a:pPr marL="457200" indent="-457200">
              <a:buFont typeface="Arial" charset="0"/>
              <a:buChar char="•"/>
            </a:pPr>
            <a:r>
              <a:rPr lang="en-US" dirty="0"/>
              <a:t>CLI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/>
              <a:t>Vim/vi, </a:t>
            </a:r>
            <a:r>
              <a:rPr lang="en-US" dirty="0" err="1"/>
              <a:t>emacs</a:t>
            </a:r>
            <a:r>
              <a:rPr lang="en-US" dirty="0"/>
              <a:t>, </a:t>
            </a:r>
            <a:r>
              <a:rPr lang="en-US" dirty="0" err="1"/>
              <a:t>nano</a:t>
            </a:r>
            <a:r>
              <a:rPr lang="en-US" dirty="0"/>
              <a:t>, </a:t>
            </a:r>
            <a:r>
              <a:rPr lang="en-US" dirty="0" err="1"/>
              <a:t>pico</a:t>
            </a:r>
            <a:r>
              <a:rPr lang="en-US" dirty="0"/>
              <a:t> (b/c puns)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en.wikipedia.org</a:t>
            </a:r>
            <a:r>
              <a:rPr lang="en-US" dirty="0">
                <a:hlinkClick r:id="rId2"/>
              </a:rPr>
              <a:t>/wiki/</a:t>
            </a:r>
            <a:r>
              <a:rPr lang="en-US" dirty="0" err="1">
                <a:hlinkClick r:id="rId2"/>
              </a:rPr>
              <a:t>Editor_war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57359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Keys must be unique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Keys must be unique, but values may be repeated: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Adding an existing key will </a:t>
            </a:r>
            <a:r>
              <a:rPr lang="en-US" i="1" dirty="0"/>
              <a:t>overwrite </a:t>
            </a:r>
            <a:r>
              <a:rPr lang="en-US" dirty="0"/>
              <a:t>the original: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3833" y="2802628"/>
            <a:ext cx="75608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acceptable_dict = {"a": 5, "b": 3, "c": 5}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15498" y="5177830"/>
            <a:ext cx="704164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Monaco"/>
                <a:cs typeface="Monaco"/>
              </a:rPr>
              <a:t>acceptable_dict["a"] = 7</a:t>
            </a:r>
          </a:p>
          <a:p>
            <a:r>
              <a:rPr lang="en-US" sz="2200" dirty="0">
                <a:latin typeface="Monaco"/>
                <a:cs typeface="Monaco"/>
              </a:rPr>
              <a:t>print(</a:t>
            </a:r>
            <a:r>
              <a:rPr lang="en-US" sz="2200" dirty="0" err="1">
                <a:latin typeface="Monaco"/>
                <a:cs typeface="Monaco"/>
              </a:rPr>
              <a:t>acceptable_dict</a:t>
            </a:r>
            <a:r>
              <a:rPr lang="en-US" sz="2200" dirty="0">
                <a:latin typeface="Monaco"/>
                <a:cs typeface="Monaco"/>
              </a:rPr>
              <a:t>)</a:t>
            </a:r>
          </a:p>
          <a:p>
            <a:r>
              <a:rPr lang="en-US" sz="2200" dirty="0">
                <a:solidFill>
                  <a:srgbClr val="A6A6A6"/>
                </a:solidFill>
                <a:latin typeface="Monaco"/>
                <a:cs typeface="Monaco"/>
              </a:rPr>
              <a:t>	{"a": 7, "c": 5, "b": 3}</a:t>
            </a:r>
          </a:p>
          <a:p>
            <a:endParaRPr lang="en-US" sz="22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672207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dictionary methods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1632754"/>
            <a:ext cx="948519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medals = {"gold": "first", "silver": "second", "bronze": "third"}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.keys()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 method returns an iterator* of dictionary keys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medals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.keys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dict_keys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(['gold', 'silver', 'bronze'])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medals.keys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()[0])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TypeError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: '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dict_keys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 object does not support indexing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list(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medals.keys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[0])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 'gold'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print(list(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medals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.values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##.values() -&gt; the values</a:t>
            </a:r>
          </a:p>
          <a:p>
            <a:r>
              <a:rPr lang="en-US" dirty="0">
                <a:solidFill>
                  <a:srgbClr val="A6A6A6"/>
                </a:solidFill>
                <a:latin typeface="Monaco" charset="0"/>
                <a:ea typeface="Monaco" charset="0"/>
                <a:cs typeface="Monaco" charset="0"/>
              </a:rPr>
              <a:t>	['third', 'second', 'first']</a:t>
            </a:r>
          </a:p>
          <a:p>
            <a:endParaRPr lang="en-US" dirty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print(list(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medals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.items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##.items() -&gt;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tuples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 of (</a:t>
            </a:r>
            <a:r>
              <a:rPr lang="en-US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key,value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 charset="0"/>
                <a:ea typeface="Monaco" charset="0"/>
                <a:cs typeface="Monaco" charset="0"/>
              </a:rPr>
              <a:t>)</a:t>
            </a:r>
            <a:endParaRPr lang="en-US" dirty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[('gold', 'first'), ('silver', 'second'), ('bronze', 'third')]</a:t>
            </a:r>
          </a:p>
          <a:p>
            <a:endParaRPr lang="en-US" dirty="0">
              <a:solidFill>
                <a:srgbClr val="A6A6A6"/>
              </a:solidFill>
              <a:latin typeface="Monaco" charset="0"/>
              <a:ea typeface="Monaco" charset="0"/>
              <a:cs typeface="Monac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37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dictionaries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54" y="2036922"/>
            <a:ext cx="873369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price = {"banana" : 0.79, "apple": 1.02, "bell pepper": 2.39}</a:t>
            </a:r>
          </a:p>
          <a:p>
            <a:r>
              <a:rPr lang="en-US" dirty="0">
                <a:latin typeface="Monaco"/>
                <a:cs typeface="Monaco"/>
              </a:rPr>
              <a:t>for item in price:</a:t>
            </a:r>
          </a:p>
          <a:p>
            <a:r>
              <a:rPr lang="en-US" dirty="0">
                <a:latin typeface="Monaco"/>
                <a:cs typeface="Monaco"/>
              </a:rPr>
              <a:t>	print(item)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</a:t>
            </a:r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1385" y="3482093"/>
            <a:ext cx="52705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/>
                </a:solidFill>
              </a:rPr>
              <a:t>What are we actually looping over?</a:t>
            </a:r>
          </a:p>
        </p:txBody>
      </p:sp>
    </p:spTree>
    <p:extLst>
      <p:ext uri="{BB962C8B-B14F-4D97-AF65-F5344CB8AC3E}">
        <p14:creationId xmlns:p14="http://schemas.microsoft.com/office/powerpoint/2010/main" val="1438607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dictionaries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5154" y="1777614"/>
            <a:ext cx="8733691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price = {"banana" : 0.79, "apple": 1.02, "bell pepper": 2.39}</a:t>
            </a:r>
          </a:p>
          <a:p>
            <a:r>
              <a:rPr lang="en-US" dirty="0">
                <a:latin typeface="Monaco"/>
                <a:cs typeface="Monaco"/>
              </a:rPr>
              <a:t>for item in price: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Print the key *and* value</a:t>
            </a:r>
          </a:p>
          <a:p>
            <a:r>
              <a:rPr lang="en-US" dirty="0">
                <a:latin typeface="Monaco"/>
                <a:cs typeface="Monaco"/>
              </a:rPr>
              <a:t>	print( item, price[item] 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 2.39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 0.79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 1.02</a:t>
            </a:r>
          </a:p>
          <a:p>
            <a:pPr lvl="1"/>
            <a:endParaRPr lang="en-US" dirty="0">
              <a:latin typeface="Monaco"/>
              <a:cs typeface="Monaco"/>
            </a:endParaRPr>
          </a:p>
          <a:p>
            <a:pPr marL="12700"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Getting fancier</a:t>
            </a:r>
          </a:p>
          <a:p>
            <a:r>
              <a:rPr lang="en-US" dirty="0">
                <a:latin typeface="Monaco"/>
                <a:cs typeface="Monaco"/>
              </a:rPr>
              <a:t>for x in </a:t>
            </a:r>
            <a:r>
              <a:rPr lang="en-US" dirty="0" err="1">
                <a:latin typeface="Monaco"/>
                <a:cs typeface="Monaco"/>
              </a:rPr>
              <a:t>price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.items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print( x[0], x[1] 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 2.39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 0.79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 1.02</a:t>
            </a:r>
            <a:endParaRPr lang="en-US" dirty="0">
              <a:latin typeface="Monaco"/>
              <a:cs typeface="Monaco"/>
            </a:endParaRPr>
          </a:p>
          <a:p>
            <a:pPr lvl="1"/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9" y="4270604"/>
            <a:ext cx="404469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2700" lvl="1"/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Even fancier!</a:t>
            </a:r>
          </a:p>
          <a:p>
            <a:r>
              <a:rPr lang="en-US" dirty="0">
                <a:latin typeface="Monaco"/>
                <a:cs typeface="Monaco"/>
              </a:rPr>
              <a:t>for (x, y) in </a:t>
            </a:r>
            <a:r>
              <a:rPr lang="en-US" dirty="0" err="1">
                <a:latin typeface="Monaco"/>
                <a:cs typeface="Monaco"/>
              </a:rPr>
              <a:t>price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.items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print( x, y 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bell pepper 2.39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banana 0.79</a:t>
            </a:r>
          </a:p>
          <a:p>
            <a:pPr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apple 1.02</a:t>
            </a:r>
            <a:endParaRPr lang="en-US" dirty="0">
              <a:latin typeface="Monaco"/>
              <a:cs typeface="Monaco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53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20478755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controlling the loops even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Two statements change loop flow:</a:t>
            </a:r>
          </a:p>
          <a:p>
            <a:pPr marL="914400" lvl="1" indent="-457200">
              <a:buFont typeface="Arial"/>
              <a:buChar char="•"/>
            </a:pPr>
            <a:r>
              <a:rPr lang="en-US" b="1" dirty="0">
                <a:latin typeface="Monaco"/>
                <a:cs typeface="Monaco"/>
              </a:rPr>
              <a:t>continue </a:t>
            </a:r>
          </a:p>
          <a:p>
            <a:pPr marL="1600200" lvl="2" indent="-457200">
              <a:buFont typeface="Arial"/>
              <a:buChar char="•"/>
            </a:pPr>
            <a:r>
              <a:rPr lang="en-US" dirty="0"/>
              <a:t>immediately start the next iteration and skip remaining loop statements</a:t>
            </a:r>
            <a:endParaRPr lang="en-US" dirty="0">
              <a:latin typeface="Monaco"/>
              <a:cs typeface="Monaco"/>
            </a:endParaRPr>
          </a:p>
          <a:p>
            <a:pPr marL="914400" lvl="1" indent="-457200">
              <a:buFont typeface="Arial"/>
              <a:buChar char="•"/>
            </a:pPr>
            <a:r>
              <a:rPr lang="en-US" b="1" dirty="0">
                <a:latin typeface="Monaco"/>
                <a:cs typeface="Monaco"/>
              </a:rPr>
              <a:t>break</a:t>
            </a:r>
          </a:p>
          <a:p>
            <a:pPr marL="1600200" lvl="2" indent="-457200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immediately exit out of loop entirely</a:t>
            </a:r>
          </a:p>
        </p:txBody>
      </p:sp>
    </p:spTree>
    <p:extLst>
      <p:ext uri="{BB962C8B-B14F-4D97-AF65-F5344CB8AC3E}">
        <p14:creationId xmlns:p14="http://schemas.microsoft.com/office/powerpoint/2010/main" val="3198827384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continue statement</a:t>
            </a:r>
            <a:br>
              <a:rPr lang="en-US" dirty="0"/>
            </a:b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6004" y="1156348"/>
            <a:ext cx="89879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codons = ["ATT", "GAT", "NNA", "ANG", "NTT", "ATG"]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 unambiguous codons only</a:t>
            </a:r>
          </a:p>
          <a:p>
            <a:r>
              <a:rPr lang="en-US" dirty="0">
                <a:latin typeface="Monaco"/>
                <a:cs typeface="Monaco"/>
              </a:rPr>
              <a:t>i = 0</a:t>
            </a:r>
          </a:p>
          <a:p>
            <a:r>
              <a:rPr lang="en-US" dirty="0">
                <a:latin typeface="Monaco"/>
                <a:cs typeface="Monaco"/>
              </a:rPr>
              <a:t>for seq in codons:</a:t>
            </a:r>
          </a:p>
          <a:p>
            <a:r>
              <a:rPr lang="en-US" dirty="0">
                <a:latin typeface="Monaco"/>
                <a:cs typeface="Monaco"/>
              </a:rPr>
              <a:t>	i += 1</a:t>
            </a:r>
          </a:p>
          <a:p>
            <a:r>
              <a:rPr lang="en-US" dirty="0">
                <a:latin typeface="Monaco"/>
                <a:cs typeface="Monaco"/>
              </a:rPr>
              <a:t>	if "N" in seq:</a:t>
            </a:r>
          </a:p>
          <a:p>
            <a:r>
              <a:rPr lang="en-US" dirty="0">
                <a:latin typeface="Monaco"/>
                <a:cs typeface="Monaco"/>
              </a:rPr>
              <a:t>		</a:t>
            </a:r>
            <a:r>
              <a:rPr lang="en-US" b="1" dirty="0">
                <a:solidFill>
                  <a:schemeClr val="tx2"/>
                </a:solidFill>
                <a:latin typeface="Monaco"/>
                <a:cs typeface="Monaco"/>
              </a:rPr>
              <a:t>continue</a:t>
            </a:r>
            <a:r>
              <a:rPr lang="en-US" dirty="0">
                <a:latin typeface="Monaco"/>
                <a:cs typeface="Monaco"/>
              </a:rPr>
              <a:t> 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Immediately start next iteration</a:t>
            </a:r>
          </a:p>
          <a:p>
            <a:r>
              <a:rPr lang="en-US" dirty="0">
                <a:latin typeface="Monaco"/>
                <a:cs typeface="Monaco"/>
              </a:rPr>
              <a:t>	print("loop iteration count:", </a:t>
            </a:r>
            <a:r>
              <a:rPr lang="en-US" dirty="0" err="1">
                <a:latin typeface="Monaco"/>
                <a:cs typeface="Monaco"/>
              </a:rPr>
              <a:t>i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	print("The sequence is ", </a:t>
            </a:r>
            <a:r>
              <a:rPr lang="en-US" dirty="0" err="1">
                <a:latin typeface="Monaco"/>
                <a:cs typeface="Monaco"/>
              </a:rPr>
              <a:t>seq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	print()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Prints a newline, for clarity</a:t>
            </a:r>
          </a:p>
          <a:p>
            <a:pPr lvl="1"/>
            <a:endParaRPr lang="en-US" dirty="0">
              <a:latin typeface="Monaco"/>
              <a:cs typeface="Monaco"/>
            </a:endParaRP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1</a:t>
            </a: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sequence is ATT</a:t>
            </a:r>
          </a:p>
          <a:p>
            <a:pPr marL="12700" lvl="1"/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2</a:t>
            </a: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sequence is GAT</a:t>
            </a:r>
          </a:p>
          <a:p>
            <a:pPr marL="12700" lvl="1"/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6</a:t>
            </a:r>
          </a:p>
          <a:p>
            <a:pPr marL="12700" lvl="1"/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sequence is ATG</a:t>
            </a:r>
          </a:p>
        </p:txBody>
      </p:sp>
      <p:cxnSp>
        <p:nvCxnSpPr>
          <p:cNvPr id="8" name="Elbow Connector 7"/>
          <p:cNvCxnSpPr/>
          <p:nvPr/>
        </p:nvCxnSpPr>
        <p:spPr>
          <a:xfrm rot="10800000">
            <a:off x="2709423" y="2465215"/>
            <a:ext cx="4920102" cy="853930"/>
          </a:xfrm>
          <a:prstGeom prst="bentConnector3">
            <a:avLst>
              <a:gd name="adj1" fmla="val -6078"/>
            </a:avLst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4545662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break statement</a:t>
            </a:r>
            <a:br>
              <a:rPr lang="en-US" dirty="0"/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6004" y="838518"/>
            <a:ext cx="8987996" cy="61093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700" dirty="0">
                <a:latin typeface="Monaco"/>
                <a:cs typeface="Monaco"/>
              </a:rPr>
              <a:t>codons = ["ATT", "GAT", "NNA", "ANG", "NTT", "ATG"]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 unambiguous codons only</a:t>
            </a:r>
          </a:p>
          <a:p>
            <a:r>
              <a:rPr lang="en-US" sz="1700" dirty="0">
                <a:latin typeface="Monaco"/>
                <a:cs typeface="Monaco"/>
              </a:rPr>
              <a:t>i = 0</a:t>
            </a:r>
          </a:p>
          <a:p>
            <a:r>
              <a:rPr lang="en-US" sz="1700" dirty="0">
                <a:latin typeface="Monaco"/>
                <a:cs typeface="Monaco"/>
              </a:rPr>
              <a:t>for seq in codons:</a:t>
            </a:r>
          </a:p>
          <a:p>
            <a:r>
              <a:rPr lang="en-US" sz="1700" dirty="0">
                <a:latin typeface="Monaco"/>
                <a:cs typeface="Monaco"/>
              </a:rPr>
              <a:t>	i += 1</a:t>
            </a:r>
          </a:p>
          <a:p>
            <a:r>
              <a:rPr lang="en-US" sz="1700" dirty="0">
                <a:latin typeface="Monaco"/>
                <a:cs typeface="Monaco"/>
              </a:rPr>
              <a:t>	if "N" in seq:</a:t>
            </a:r>
          </a:p>
          <a:p>
            <a:r>
              <a:rPr lang="en-US" sz="1700" dirty="0">
                <a:latin typeface="Monaco"/>
                <a:cs typeface="Monaco"/>
              </a:rPr>
              <a:t>		print("Oh no, ambiguities! I'm gonna stop.")		</a:t>
            </a:r>
          </a:p>
          <a:p>
            <a:r>
              <a:rPr lang="en-US" sz="1700" dirty="0">
                <a:latin typeface="Monaco"/>
                <a:cs typeface="Monaco"/>
              </a:rPr>
              <a:t>		</a:t>
            </a:r>
            <a:r>
              <a:rPr lang="en-US" sz="1700" b="1" dirty="0">
                <a:solidFill>
                  <a:schemeClr val="tx2"/>
                </a:solidFill>
                <a:latin typeface="Monaco"/>
                <a:cs typeface="Monaco"/>
              </a:rPr>
              <a:t>break</a:t>
            </a:r>
            <a:r>
              <a:rPr lang="en-US" sz="1700" dirty="0">
                <a:latin typeface="Monaco"/>
                <a:cs typeface="Monaco"/>
              </a:rPr>
              <a:t>  </a:t>
            </a:r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Immediately exit</a:t>
            </a:r>
          </a:p>
          <a:p>
            <a:r>
              <a:rPr lang="en-US" sz="1700" dirty="0">
                <a:latin typeface="Monaco"/>
                <a:cs typeface="Monaco"/>
              </a:rPr>
              <a:t>	print("loop iteration count:", </a:t>
            </a:r>
            <a:r>
              <a:rPr lang="en-US" sz="1700" dirty="0" err="1">
                <a:latin typeface="Monaco"/>
                <a:cs typeface="Monaco"/>
              </a:rPr>
              <a:t>i</a:t>
            </a:r>
            <a:r>
              <a:rPr lang="en-US" sz="1700" dirty="0">
                <a:latin typeface="Monaco"/>
                <a:cs typeface="Monaco"/>
              </a:rPr>
              <a:t>)</a:t>
            </a:r>
          </a:p>
          <a:p>
            <a:r>
              <a:rPr lang="en-US" sz="1700" dirty="0">
                <a:latin typeface="Monaco"/>
                <a:cs typeface="Monaco"/>
              </a:rPr>
              <a:t>	print("The sequence is ", </a:t>
            </a:r>
            <a:r>
              <a:rPr lang="en-US" sz="1700" dirty="0" err="1">
                <a:latin typeface="Monaco"/>
                <a:cs typeface="Monaco"/>
              </a:rPr>
              <a:t>seq</a:t>
            </a:r>
            <a:r>
              <a:rPr lang="en-US" sz="1700" dirty="0">
                <a:latin typeface="Monaco"/>
                <a:cs typeface="Monaco"/>
              </a:rPr>
              <a:t>)</a:t>
            </a:r>
          </a:p>
          <a:p>
            <a:r>
              <a:rPr lang="en-US" sz="1700" dirty="0">
                <a:latin typeface="Monaco"/>
                <a:cs typeface="Monaco"/>
              </a:rPr>
              <a:t>	print() </a:t>
            </a:r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Prints a newline, for clarity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latin typeface="Monaco"/>
                <a:cs typeface="Monaco"/>
              </a:rPr>
              <a:t>print("Outside of the loop now.")</a:t>
            </a:r>
          </a:p>
          <a:p>
            <a:endParaRPr lang="en-US" sz="1700" dirty="0">
              <a:latin typeface="Monaco"/>
              <a:cs typeface="Monaco"/>
            </a:endParaRP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1</a:t>
            </a: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sequence is ATT</a:t>
            </a:r>
          </a:p>
          <a:p>
            <a:pPr marL="12700" lvl="1"/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loop iteration count: 2</a:t>
            </a: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The sequence is GAT</a:t>
            </a:r>
          </a:p>
          <a:p>
            <a:pPr marL="12700" lvl="1"/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"Oh no, ambiguities! I'm </a:t>
            </a:r>
            <a:r>
              <a:rPr lang="en-US" sz="1700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gonna</a:t>
            </a:r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 stop."</a:t>
            </a:r>
          </a:p>
          <a:p>
            <a:pPr marL="12700" lvl="1"/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Outside of the loop now.</a:t>
            </a:r>
          </a:p>
        </p:txBody>
      </p:sp>
      <p:cxnSp>
        <p:nvCxnSpPr>
          <p:cNvPr id="5" name="Elbow Connector 4"/>
          <p:cNvCxnSpPr/>
          <p:nvPr/>
        </p:nvCxnSpPr>
        <p:spPr>
          <a:xfrm rot="10800000" flipV="1">
            <a:off x="4544400" y="3291186"/>
            <a:ext cx="1483360" cy="1117600"/>
          </a:xfrm>
          <a:prstGeom prst="bentConnector3">
            <a:avLst>
              <a:gd name="adj1" fmla="val -300"/>
            </a:avLst>
          </a:prstGeom>
          <a:ln>
            <a:solidFill>
              <a:schemeClr val="accent5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579960" y="3283040"/>
            <a:ext cx="1447800" cy="0"/>
          </a:xfrm>
          <a:prstGeom prst="line">
            <a:avLst/>
          </a:prstGeom>
          <a:ln>
            <a:solidFill>
              <a:srgbClr val="DC592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060462" y="5719247"/>
            <a:ext cx="37513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NB: these are essentially required for while-loops</a:t>
            </a:r>
          </a:p>
        </p:txBody>
      </p:sp>
    </p:spTree>
    <p:extLst>
      <p:ext uri="{BB962C8B-B14F-4D97-AF65-F5344CB8AC3E}">
        <p14:creationId xmlns:p14="http://schemas.microsoft.com/office/powerpoint/2010/main" val="170882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if and for together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475448"/>
            <a:ext cx="7476412" cy="6001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Monaco"/>
                <a:cs typeface="Monaco"/>
              </a:rPr>
              <a:t># List of grades</a:t>
            </a:r>
          </a:p>
          <a:p>
            <a:r>
              <a:rPr lang="en-US" sz="1600" dirty="0">
                <a:latin typeface="Monaco"/>
                <a:cs typeface="Monaco"/>
              </a:rPr>
              <a:t>grades = [88, 71, 74, 83, 57, 79, 66]</a:t>
            </a:r>
          </a:p>
          <a:p>
            <a:endParaRPr lang="en-US" sz="1600" dirty="0">
              <a:latin typeface="Monaco"/>
              <a:cs typeface="Monaco"/>
            </a:endParaRPr>
          </a:p>
          <a:p>
            <a:r>
              <a:rPr lang="en-US" sz="1600" dirty="0">
                <a:latin typeface="Monaco"/>
                <a:cs typeface="Monaco"/>
              </a:rPr>
              <a:t># Empty list of letter</a:t>
            </a:r>
          </a:p>
          <a:p>
            <a:r>
              <a:rPr lang="en-US" sz="1600" dirty="0">
                <a:latin typeface="Monaco"/>
                <a:cs typeface="Monaco"/>
              </a:rPr>
              <a:t>letter_grades = []</a:t>
            </a:r>
          </a:p>
          <a:p>
            <a:endParaRPr lang="en-US" sz="1600" dirty="0">
              <a:latin typeface="Monaco"/>
              <a:cs typeface="Monaco"/>
            </a:endParaRPr>
          </a:p>
          <a:p>
            <a:r>
              <a:rPr lang="en-US" sz="1600" dirty="0">
                <a:latin typeface="Monaco"/>
                <a:cs typeface="Monaco"/>
              </a:rPr>
              <a:t># Determine the letter grade</a:t>
            </a:r>
          </a:p>
          <a:p>
            <a:r>
              <a:rPr lang="en-US" sz="1600" dirty="0">
                <a:latin typeface="Monaco"/>
                <a:cs typeface="Monaco"/>
              </a:rPr>
              <a:t>for grade in grades:</a:t>
            </a:r>
          </a:p>
          <a:p>
            <a:r>
              <a:rPr lang="en-US" sz="1600" dirty="0">
                <a:latin typeface="Monaco"/>
                <a:cs typeface="Monaco"/>
              </a:rPr>
              <a:t>	if grade &gt;= 90:</a:t>
            </a:r>
          </a:p>
          <a:p>
            <a:r>
              <a:rPr lang="en-US" sz="1600" dirty="0">
                <a:latin typeface="Monaco"/>
                <a:cs typeface="Monaco"/>
              </a:rPr>
              <a:t>		letter_grades.append("A")</a:t>
            </a:r>
          </a:p>
          <a:p>
            <a:r>
              <a:rPr lang="en-US" sz="1600" dirty="0">
                <a:latin typeface="Monaco"/>
                <a:cs typeface="Monaco"/>
              </a:rPr>
              <a:t>	elif grade &gt;= 80:</a:t>
            </a:r>
          </a:p>
          <a:p>
            <a:r>
              <a:rPr lang="en-US" sz="1600" dirty="0">
                <a:latin typeface="Monaco"/>
                <a:cs typeface="Monaco"/>
              </a:rPr>
              <a:t>		letter_grades.append("B")</a:t>
            </a:r>
          </a:p>
          <a:p>
            <a:r>
              <a:rPr lang="en-US" sz="1600" dirty="0">
                <a:latin typeface="Monaco"/>
                <a:cs typeface="Monaco"/>
              </a:rPr>
              <a:t>	elif grade &gt;= 70:</a:t>
            </a:r>
          </a:p>
          <a:p>
            <a:r>
              <a:rPr lang="en-US" sz="1600" dirty="0">
                <a:latin typeface="Monaco"/>
                <a:cs typeface="Monaco"/>
              </a:rPr>
              <a:t>		letter_grades.append("C")</a:t>
            </a:r>
          </a:p>
          <a:p>
            <a:r>
              <a:rPr lang="en-US" sz="1600" dirty="0">
                <a:latin typeface="Monaco"/>
                <a:cs typeface="Monaco"/>
              </a:rPr>
              <a:t>	elif grade &gt;= 60:</a:t>
            </a:r>
          </a:p>
          <a:p>
            <a:r>
              <a:rPr lang="en-US" sz="1600" dirty="0">
                <a:latin typeface="Monaco"/>
                <a:cs typeface="Monaco"/>
              </a:rPr>
              <a:t>		letter_grades.append("D")</a:t>
            </a:r>
          </a:p>
          <a:p>
            <a:r>
              <a:rPr lang="en-US" sz="1600" dirty="0">
                <a:latin typeface="Monaco"/>
                <a:cs typeface="Monaco"/>
              </a:rPr>
              <a:t>	else:</a:t>
            </a:r>
          </a:p>
          <a:p>
            <a:r>
              <a:rPr lang="en-US" sz="1600" dirty="0">
                <a:latin typeface="Monaco"/>
                <a:cs typeface="Monaco"/>
              </a:rPr>
              <a:t>		letter_grades.append("F")</a:t>
            </a:r>
          </a:p>
          <a:p>
            <a:endParaRPr lang="en-US" sz="1600" dirty="0">
              <a:latin typeface="Monaco"/>
              <a:cs typeface="Monaco"/>
            </a:endParaRPr>
          </a:p>
          <a:p>
            <a:r>
              <a:rPr lang="en-US" sz="1600" dirty="0">
                <a:latin typeface="Monaco"/>
                <a:cs typeface="Monaco"/>
              </a:rPr>
              <a:t>print(</a:t>
            </a:r>
            <a:r>
              <a:rPr lang="en-US" sz="1600" dirty="0" err="1">
                <a:latin typeface="Monaco"/>
                <a:cs typeface="Monaco"/>
              </a:rPr>
              <a:t>letter_grades</a:t>
            </a:r>
            <a:r>
              <a:rPr lang="en-US" sz="1600" dirty="0">
                <a:latin typeface="Monaco"/>
                <a:cs typeface="Monaco"/>
              </a:rPr>
              <a:t>)</a:t>
            </a:r>
          </a:p>
          <a:p>
            <a:r>
              <a:rPr lang="en-US" sz="16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fr-FR" sz="16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['B', 'C', 'C', 'B', 'F', 'C', 'D']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1600" dirty="0">
                <a:latin typeface="Monaco"/>
                <a:cs typeface="Monaco"/>
              </a:rPr>
              <a:t>	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</a:p>
          <a:p>
            <a:r>
              <a:rPr lang="en-US" sz="1600" dirty="0">
                <a:latin typeface="Monaco"/>
                <a:cs typeface="Monaco"/>
              </a:rPr>
              <a:t>	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951280" y="2948752"/>
            <a:ext cx="37513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5"/>
                </a:solidFill>
              </a:rPr>
              <a:t>This code WORKS, but I see a problem. What is it?</a:t>
            </a:r>
          </a:p>
        </p:txBody>
      </p:sp>
    </p:spTree>
    <p:extLst>
      <p:ext uri="{BB962C8B-B14F-4D97-AF65-F5344CB8AC3E}">
        <p14:creationId xmlns:p14="http://schemas.microsoft.com/office/powerpoint/2010/main" val="166000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1257085"/>
            <a:ext cx="934189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Monaco"/>
                <a:cs typeface="Monaco"/>
              </a:rPr>
              <a:t># List of grades</a:t>
            </a:r>
          </a:p>
          <a:p>
            <a:r>
              <a:rPr lang="en-US" sz="1400" dirty="0">
                <a:latin typeface="Monaco"/>
                <a:cs typeface="Monaco"/>
              </a:rPr>
              <a:t>grades = [88, 71, 74, 83, 57, 79, 66]</a:t>
            </a:r>
          </a:p>
          <a:p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# Dictionary of grade BOUNDARIES as letter: [lower inclusive, upper exclusive]</a:t>
            </a:r>
          </a:p>
          <a:p>
            <a:r>
              <a:rPr lang="en-US" sz="1400" dirty="0" err="1">
                <a:latin typeface="Monaco"/>
                <a:cs typeface="Monaco"/>
              </a:rPr>
              <a:t>grade_bounds</a:t>
            </a:r>
            <a:r>
              <a:rPr lang="en-US" sz="1400" dirty="0">
                <a:latin typeface="Monaco"/>
                <a:cs typeface="Monaco"/>
              </a:rPr>
              <a:t> = {"A": [90, 101], </a:t>
            </a:r>
          </a:p>
          <a:p>
            <a:r>
              <a:rPr lang="en-US" sz="1400" dirty="0">
                <a:latin typeface="Monaco"/>
                <a:cs typeface="Monaco"/>
              </a:rPr>
              <a:t>				"B": [80, 90], </a:t>
            </a:r>
          </a:p>
          <a:p>
            <a:r>
              <a:rPr lang="en-US" sz="1400" dirty="0">
                <a:latin typeface="Monaco"/>
                <a:cs typeface="Monaco"/>
              </a:rPr>
              <a:t>				"C": [70, 80], </a:t>
            </a:r>
          </a:p>
          <a:p>
            <a:r>
              <a:rPr lang="en-US" sz="1400" dirty="0">
                <a:latin typeface="Monaco"/>
                <a:cs typeface="Monaco"/>
              </a:rPr>
              <a:t>				"D": [60, 70], </a:t>
            </a:r>
          </a:p>
          <a:p>
            <a:r>
              <a:rPr lang="en-US" sz="1400" dirty="0">
                <a:latin typeface="Monaco"/>
                <a:cs typeface="Monaco"/>
              </a:rPr>
              <a:t>				"F":[0,60] }</a:t>
            </a:r>
          </a:p>
          <a:p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# Empty list of letter</a:t>
            </a:r>
          </a:p>
          <a:p>
            <a:r>
              <a:rPr lang="en-US" sz="1400" dirty="0">
                <a:latin typeface="Monaco"/>
                <a:cs typeface="Monaco"/>
              </a:rPr>
              <a:t>letter_grades = []</a:t>
            </a:r>
          </a:p>
          <a:p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# Determine the letter grade</a:t>
            </a:r>
          </a:p>
          <a:p>
            <a:r>
              <a:rPr lang="en-US" sz="1400" dirty="0">
                <a:latin typeface="Monaco"/>
                <a:cs typeface="Monaco"/>
              </a:rPr>
              <a:t>for grade in grades:</a:t>
            </a:r>
          </a:p>
          <a:p>
            <a:r>
              <a:rPr lang="en-US" sz="1400" dirty="0">
                <a:latin typeface="Monaco"/>
                <a:cs typeface="Monaco"/>
              </a:rPr>
              <a:t>	for bound in </a:t>
            </a:r>
            <a:r>
              <a:rPr lang="en-US" sz="1400" dirty="0" err="1">
                <a:latin typeface="Monaco"/>
                <a:cs typeface="Monaco"/>
              </a:rPr>
              <a:t>grade_bounds</a:t>
            </a:r>
            <a:r>
              <a:rPr lang="en-US" sz="1400" dirty="0">
                <a:latin typeface="Monaco"/>
                <a:cs typeface="Monaco"/>
              </a:rPr>
              <a:t>:</a:t>
            </a:r>
          </a:p>
          <a:p>
            <a:r>
              <a:rPr lang="en-US" sz="1400" dirty="0">
                <a:latin typeface="Monaco"/>
                <a:cs typeface="Monaco"/>
              </a:rPr>
              <a:t>		if grade &gt;= </a:t>
            </a:r>
            <a:r>
              <a:rPr lang="en-US" sz="1400" dirty="0" err="1">
                <a:latin typeface="Monaco"/>
                <a:cs typeface="Monaco"/>
              </a:rPr>
              <a:t>grade_bounds</a:t>
            </a:r>
            <a:r>
              <a:rPr lang="en-US" sz="1400" dirty="0">
                <a:latin typeface="Monaco"/>
                <a:cs typeface="Monaco"/>
              </a:rPr>
              <a:t>[bound][0]] and grade &lt; </a:t>
            </a:r>
            <a:r>
              <a:rPr lang="en-US" sz="1400" dirty="0" err="1">
                <a:latin typeface="Monaco"/>
                <a:cs typeface="Monaco"/>
              </a:rPr>
              <a:t>grade_bounds</a:t>
            </a:r>
            <a:r>
              <a:rPr lang="en-US" sz="1400" dirty="0">
                <a:latin typeface="Monaco"/>
                <a:cs typeface="Monaco"/>
              </a:rPr>
              <a:t>[bound][</a:t>
            </a:r>
            <a:r>
              <a:rPr lang="en-US" sz="1400">
                <a:latin typeface="Monaco"/>
                <a:cs typeface="Monaco"/>
              </a:rPr>
              <a:t>1]]:</a:t>
            </a:r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			</a:t>
            </a:r>
            <a:r>
              <a:rPr lang="en-US" sz="1400" dirty="0" err="1">
                <a:latin typeface="Monaco"/>
                <a:cs typeface="Monaco"/>
              </a:rPr>
              <a:t>letter_grades.append</a:t>
            </a:r>
            <a:r>
              <a:rPr lang="en-US" sz="1400" dirty="0">
                <a:latin typeface="Monaco"/>
                <a:cs typeface="Monaco"/>
              </a:rPr>
              <a:t>(bound)</a:t>
            </a:r>
          </a:p>
          <a:p>
            <a:r>
              <a:rPr lang="en-US" sz="1400" dirty="0">
                <a:latin typeface="Monaco"/>
                <a:cs typeface="Monaco"/>
              </a:rPr>
              <a:t>		</a:t>
            </a:r>
          </a:p>
          <a:p>
            <a:endParaRPr lang="en-US" sz="1400" dirty="0"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print(</a:t>
            </a:r>
            <a:r>
              <a:rPr lang="en-US" sz="1400" dirty="0" err="1">
                <a:latin typeface="Monaco"/>
                <a:cs typeface="Monaco"/>
              </a:rPr>
              <a:t>letter_grades</a:t>
            </a:r>
            <a:r>
              <a:rPr lang="en-US" sz="1400" dirty="0">
                <a:latin typeface="Monaco"/>
                <a:cs typeface="Monaco"/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</a:t>
            </a:r>
            <a:r>
              <a:rPr lang="fr-FR" sz="14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['B', 'C', 'C', 'B', 'F', 'C', 'D']</a:t>
            </a:r>
            <a:endParaRPr lang="en-US" sz="14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1400" dirty="0">
                <a:latin typeface="Monaco"/>
                <a:cs typeface="Monaco"/>
              </a:rPr>
              <a:t>	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</a:p>
          <a:p>
            <a:r>
              <a:rPr lang="en-US" sz="1400" dirty="0">
                <a:latin typeface="Monaco"/>
                <a:cs typeface="Monaco"/>
              </a:rPr>
              <a:t>	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23081" y="-660426"/>
            <a:ext cx="8418393" cy="1371600"/>
          </a:xfrm>
        </p:spPr>
        <p:txBody>
          <a:bodyPr>
            <a:normAutofit/>
          </a:bodyPr>
          <a:lstStyle/>
          <a:p>
            <a:r>
              <a:rPr lang="en-US" sz="3200" dirty="0"/>
              <a:t>This is complex! Don't freak out</a:t>
            </a:r>
          </a:p>
        </p:txBody>
      </p:sp>
    </p:spTree>
    <p:extLst>
      <p:ext uri="{BB962C8B-B14F-4D97-AF65-F5344CB8AC3E}">
        <p14:creationId xmlns:p14="http://schemas.microsoft.com/office/powerpoint/2010/main" val="2843608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</a:t>
            </a:r>
            <a:r>
              <a:rPr lang="en-US"/>
              <a:t>and floats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611" y="2136415"/>
            <a:ext cx="6956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integer variables</a:t>
            </a:r>
          </a:p>
          <a:p>
            <a:r>
              <a:rPr lang="en-US" sz="2200" dirty="0">
                <a:latin typeface="Monaco"/>
                <a:cs typeface="Monaco"/>
              </a:rPr>
              <a:t>a = 5</a:t>
            </a:r>
          </a:p>
          <a:p>
            <a:r>
              <a:rPr lang="en-US" sz="2200" dirty="0">
                <a:latin typeface="Monaco"/>
                <a:cs typeface="Monaco"/>
              </a:rPr>
              <a:t>b = -33</a:t>
            </a:r>
          </a:p>
          <a:p>
            <a:r>
              <a:rPr lang="en-US" sz="2200" dirty="0">
                <a:latin typeface="Monaco"/>
                <a:cs typeface="Monaco"/>
              </a:rPr>
              <a:t>c 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611" y="3916319"/>
            <a:ext cx="6299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float variables</a:t>
            </a:r>
          </a:p>
          <a:p>
            <a:r>
              <a:rPr lang="en-US" sz="2200" dirty="0">
                <a:latin typeface="Monaco"/>
                <a:cs typeface="Monaco"/>
              </a:rPr>
              <a:t>d = 5.67</a:t>
            </a:r>
          </a:p>
          <a:p>
            <a:r>
              <a:rPr lang="en-US" sz="2200" dirty="0">
                <a:latin typeface="Monaco"/>
                <a:cs typeface="Monaco"/>
              </a:rPr>
              <a:t>e = -33.2</a:t>
            </a:r>
          </a:p>
          <a:p>
            <a:r>
              <a:rPr lang="en-US" sz="2200" dirty="0">
                <a:latin typeface="Monaco"/>
                <a:cs typeface="Monaco"/>
              </a:rPr>
              <a:t>f = 0.</a:t>
            </a:r>
          </a:p>
        </p:txBody>
      </p:sp>
      <p:sp>
        <p:nvSpPr>
          <p:cNvPr id="7" name="Right Brace 6"/>
          <p:cNvSpPr/>
          <p:nvPr/>
        </p:nvSpPr>
        <p:spPr>
          <a:xfrm>
            <a:off x="1929251" y="2496328"/>
            <a:ext cx="437205" cy="110411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438434" y="2859690"/>
            <a:ext cx="4919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C5924"/>
                </a:solidFill>
              </a:rPr>
              <a:t>Integers are *counting numbers*</a:t>
            </a:r>
          </a:p>
        </p:txBody>
      </p:sp>
      <p:sp>
        <p:nvSpPr>
          <p:cNvPr id="9" name="Right Brace 8"/>
          <p:cNvSpPr/>
          <p:nvPr/>
        </p:nvSpPr>
        <p:spPr>
          <a:xfrm>
            <a:off x="2219831" y="4306240"/>
            <a:ext cx="437205" cy="1104118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695608" y="4631536"/>
            <a:ext cx="49196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C5924"/>
                </a:solidFill>
              </a:rPr>
              <a:t>Floats have *decimals*</a:t>
            </a:r>
          </a:p>
        </p:txBody>
      </p:sp>
    </p:spTree>
    <p:extLst>
      <p:ext uri="{BB962C8B-B14F-4D97-AF65-F5344CB8AC3E}">
        <p14:creationId xmlns:p14="http://schemas.microsoft.com/office/powerpoint/2010/main" val="949257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 handy dictionary technique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The task: </a:t>
            </a:r>
            <a:r>
              <a:rPr lang="en-US" sz="2000" b="0" dirty="0"/>
              <a:t>Count the number of each character in a string, by creating a dictionary, </a:t>
            </a:r>
            <a:r>
              <a:rPr lang="en-US" sz="2000" b="0" dirty="0" err="1">
                <a:latin typeface="Monaco" charset="0"/>
                <a:ea typeface="Monaco" charset="0"/>
                <a:cs typeface="Monaco" charset="0"/>
              </a:rPr>
              <a:t>key:value</a:t>
            </a:r>
            <a:r>
              <a:rPr lang="en-US" sz="2000" b="0" dirty="0">
                <a:latin typeface="Monaco" charset="0"/>
                <a:ea typeface="Monaco" charset="0"/>
                <a:cs typeface="Monaco" charset="0"/>
              </a:rPr>
              <a:t>::</a:t>
            </a:r>
            <a:r>
              <a:rPr lang="en-US" sz="2000" b="0" dirty="0" err="1">
                <a:latin typeface="Monaco" charset="0"/>
                <a:ea typeface="Monaco" charset="0"/>
                <a:cs typeface="Monaco" charset="0"/>
              </a:rPr>
              <a:t>character:count</a:t>
            </a:r>
            <a:r>
              <a:rPr lang="en-US" sz="2000" b="0" dirty="0"/>
              <a:t>. </a:t>
            </a:r>
          </a:p>
          <a:p>
            <a:r>
              <a:rPr lang="en-US" sz="2000" dirty="0"/>
              <a:t>The catch: </a:t>
            </a:r>
            <a:r>
              <a:rPr lang="en-US" sz="2000" b="0" dirty="0"/>
              <a:t>You don't know beforehand what characters are there!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3170764"/>
            <a:ext cx="833844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string = "supercalifragilisticexpialidocious"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 = {}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for item in string: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if item in 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: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	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[item] += 1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else:</a:t>
            </a: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		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[item] = 1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r>
              <a:rPr lang="en-US" dirty="0">
                <a:latin typeface="Monaco" charset="0"/>
                <a:ea typeface="Monaco" charset="0"/>
                <a:cs typeface="Monaco" charset="0"/>
              </a:rPr>
              <a:t>print(</a:t>
            </a: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string_counts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)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	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{'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s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u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p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e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r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c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a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l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3,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i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7,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f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g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t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x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d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1, '</a:t>
            </a:r>
            <a:r>
              <a:rPr lang="mr-IN" sz="1400" dirty="0" err="1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o</a:t>
            </a:r>
            <a:r>
              <a:rPr lang="mr-IN" sz="1400" dirty="0">
                <a:solidFill>
                  <a:schemeClr val="bg1">
                    <a:lumMod val="65000"/>
                  </a:schemeClr>
                </a:solidFill>
                <a:latin typeface="Monaco" charset="0"/>
                <a:ea typeface="Monaco" charset="0"/>
                <a:cs typeface="Monaco" charset="0"/>
              </a:rPr>
              <a:t>': 2}</a:t>
            </a:r>
          </a:p>
          <a:p>
            <a:endParaRPr lang="en-US" dirty="0">
              <a:latin typeface="Monaco" charset="0"/>
              <a:ea typeface="Monaco" charset="0"/>
              <a:cs typeface="Monaco" charset="0"/>
            </a:endParaRPr>
          </a:p>
          <a:p>
            <a:endParaRPr lang="en-US" dirty="0">
              <a:solidFill>
                <a:srgbClr val="DC5924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71714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2228052193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We</a:t>
            </a:r>
            <a:r>
              <a:rPr lang="fr-FR" dirty="0"/>
              <a:t>’</a:t>
            </a:r>
            <a:r>
              <a:rPr lang="en-US" dirty="0" err="1"/>
              <a:t>ve</a:t>
            </a:r>
            <a:r>
              <a:rPr lang="en-US" dirty="0"/>
              <a:t> used several built-in functions: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>
                <a:latin typeface="Monaco"/>
                <a:cs typeface="Monaco"/>
              </a:rPr>
              <a:t>len(), sum(), etc.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We can *write our own* functions too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Reusability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Modular design and organization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Readability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Debugging!!</a:t>
            </a:r>
          </a:p>
        </p:txBody>
      </p:sp>
    </p:spTree>
    <p:extLst>
      <p:ext uri="{BB962C8B-B14F-4D97-AF65-F5344CB8AC3E}">
        <p14:creationId xmlns:p14="http://schemas.microsoft.com/office/powerpoint/2010/main" val="18242356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custom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Reference example: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1035539" y="2414085"/>
            <a:ext cx="510989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my_list = [1, 2, 3, 4, 5, 6]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rgbClr val="7030A0"/>
                </a:solidFill>
                <a:latin typeface="Monaco"/>
                <a:cs typeface="Monaco"/>
              </a:rPr>
              <a:t>a</a:t>
            </a:r>
            <a:r>
              <a:rPr lang="en-US" sz="2000" dirty="0">
                <a:latin typeface="Monaco"/>
                <a:cs typeface="Monaco"/>
              </a:rPr>
              <a:t> =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000" dirty="0">
                <a:latin typeface="Monaco"/>
                <a:cs typeface="Monaco"/>
              </a:rPr>
              <a:t>(</a:t>
            </a:r>
            <a:r>
              <a:rPr lang="en-US" sz="2000" dirty="0">
                <a:solidFill>
                  <a:schemeClr val="accent6"/>
                </a:solidFill>
                <a:latin typeface="Monaco"/>
                <a:cs typeface="Monaco"/>
              </a:rPr>
              <a:t>my_list</a:t>
            </a:r>
            <a:r>
              <a:rPr lang="en-US" sz="2000" dirty="0">
                <a:latin typeface="Monaco"/>
                <a:cs typeface="Monaco"/>
              </a:rPr>
              <a:t>)  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here, a = 6</a:t>
            </a:r>
          </a:p>
          <a:p>
            <a:r>
              <a:rPr lang="en-US" sz="2000" dirty="0">
                <a:latin typeface="Monaco"/>
                <a:cs typeface="Monaco"/>
              </a:rPr>
              <a:t> </a:t>
            </a:r>
          </a:p>
          <a:p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>
            <a:off x="175730" y="3762292"/>
            <a:ext cx="650315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6675" indent="390525">
              <a:buFont typeface="Arial"/>
              <a:buChar char="•"/>
            </a:pPr>
            <a:endParaRPr lang="en-US" sz="2200" dirty="0"/>
          </a:p>
          <a:p>
            <a:pPr marL="66675" lvl="1" indent="390525">
              <a:buNone/>
            </a:pPr>
            <a:r>
              <a:rPr lang="en-US" sz="2200" dirty="0">
                <a:solidFill>
                  <a:schemeClr val="accent3"/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rgbClr val="7030A0"/>
                </a:solidFill>
                <a:latin typeface="Monaco"/>
                <a:cs typeface="Monaco"/>
              </a:rPr>
              <a:t>a</a:t>
            </a:r>
            <a:r>
              <a:rPr lang="en-US" sz="2200" dirty="0"/>
              <a:t>:              the returned value</a:t>
            </a:r>
          </a:p>
          <a:p>
            <a:pPr marL="66675" lvl="1" indent="390525">
              <a:buNone/>
            </a:pPr>
            <a:r>
              <a:rPr lang="en-US" sz="2200" dirty="0">
                <a:solidFill>
                  <a:schemeClr val="accent5"/>
                </a:solidFill>
                <a:latin typeface="Monaco"/>
                <a:cs typeface="Monaco"/>
              </a:rPr>
              <a:t>	</a:t>
            </a:r>
            <a:r>
              <a:rPr lang="en-US" sz="2200" dirty="0" err="1">
                <a:solidFill>
                  <a:schemeClr val="accent5"/>
                </a:solidFill>
                <a:latin typeface="Monaco"/>
                <a:cs typeface="Monaco"/>
              </a:rPr>
              <a:t>len</a:t>
            </a:r>
            <a:r>
              <a:rPr lang="en-US" sz="2200" dirty="0"/>
              <a:t>:          the function name</a:t>
            </a:r>
          </a:p>
          <a:p>
            <a:pPr marL="66675" lvl="1" indent="390525">
              <a:buNone/>
            </a:pPr>
            <a:r>
              <a:rPr lang="en-US" sz="2200" dirty="0">
                <a:solidFill>
                  <a:srgbClr val="B4B392"/>
                </a:solidFill>
                <a:latin typeface="Monaco"/>
                <a:cs typeface="Monaco"/>
              </a:rPr>
              <a:t>	</a:t>
            </a:r>
            <a:r>
              <a:rPr lang="en-US" sz="2200" dirty="0" err="1">
                <a:solidFill>
                  <a:srgbClr val="B4B392"/>
                </a:solidFill>
                <a:latin typeface="Monaco"/>
                <a:cs typeface="Monaco"/>
              </a:rPr>
              <a:t>my_list</a:t>
            </a:r>
            <a:r>
              <a:rPr lang="en-US" sz="2200" dirty="0"/>
              <a:t>: the argument to the function</a:t>
            </a:r>
          </a:p>
        </p:txBody>
      </p:sp>
    </p:spTree>
    <p:extLst>
      <p:ext uri="{BB962C8B-B14F-4D97-AF65-F5344CB8AC3E}">
        <p14:creationId xmlns:p14="http://schemas.microsoft.com/office/powerpoint/2010/main" val="587660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custom functions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770509"/>
            <a:ext cx="833844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Anatomy of a function definition</a:t>
            </a:r>
          </a:p>
          <a:p>
            <a:endParaRPr lang="en-US" sz="22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200" dirty="0">
                <a:solidFill>
                  <a:schemeClr val="tx2"/>
                </a:solidFill>
                <a:latin typeface="Monaco"/>
                <a:cs typeface="Monaco"/>
              </a:rPr>
              <a:t>def</a:t>
            </a:r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2200" dirty="0" err="1">
                <a:solidFill>
                  <a:schemeClr val="accent5"/>
                </a:solidFill>
                <a:latin typeface="Monaco"/>
                <a:cs typeface="Monaco"/>
              </a:rPr>
              <a:t>function_name</a:t>
            </a:r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(</a:t>
            </a:r>
            <a:r>
              <a:rPr lang="en-US" sz="2200" dirty="0">
                <a:solidFill>
                  <a:schemeClr val="accent6"/>
                </a:solidFill>
                <a:latin typeface="Monaco"/>
                <a:cs typeface="Monaco"/>
              </a:rPr>
              <a:t>...arguments...</a:t>
            </a:r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):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...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...   Python code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...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</a:p>
          <a:p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	</a:t>
            </a:r>
            <a:r>
              <a:rPr lang="en-US" sz="2200" dirty="0">
                <a:solidFill>
                  <a:schemeClr val="tx2"/>
                </a:solidFill>
                <a:latin typeface="Monaco"/>
                <a:cs typeface="Monaco"/>
              </a:rPr>
              <a:t>return</a:t>
            </a:r>
            <a:r>
              <a:rPr lang="en-US" sz="2200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sz="2200" dirty="0" err="1">
                <a:solidFill>
                  <a:srgbClr val="7030A0"/>
                </a:solidFill>
                <a:latin typeface="Monaco"/>
                <a:cs typeface="Monaco"/>
              </a:rPr>
              <a:t>returned_value</a:t>
            </a:r>
            <a:endParaRPr lang="en-US" sz="2200" dirty="0">
              <a:solidFill>
                <a:srgbClr val="7030A0"/>
              </a:solidFill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endParaRPr lang="en-US" sz="2200" dirty="0">
              <a:latin typeface="Monaco"/>
              <a:cs typeface="Monaco"/>
            </a:endParaRPr>
          </a:p>
          <a:p>
            <a:r>
              <a:rPr lang="en-US" sz="2200" dirty="0">
                <a:latin typeface="Monaco"/>
                <a:cs typeface="Monaco"/>
              </a:rPr>
              <a:t>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696215" y="3029367"/>
            <a:ext cx="0" cy="72901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57199" y="2460465"/>
            <a:ext cx="648270" cy="3730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01875" y="4155062"/>
            <a:ext cx="1086232" cy="3730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54753" y="2929300"/>
            <a:ext cx="447122" cy="1252880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274509" y="2556228"/>
            <a:ext cx="174506" cy="373072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13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how can we re-write the len() function?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770509"/>
            <a:ext cx="8338444" cy="5909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Example function construction </a:t>
            </a:r>
          </a:p>
          <a:p>
            <a:r>
              <a:rPr lang="en-US" b="1" dirty="0" err="1">
                <a:solidFill>
                  <a:srgbClr val="000000"/>
                </a:solidFill>
                <a:latin typeface="Monaco"/>
                <a:cs typeface="Monaco"/>
              </a:rPr>
              <a:t>def</a:t>
            </a:r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 </a:t>
            </a:r>
            <a:r>
              <a:rPr lang="en-US" b="1" dirty="0" err="1">
                <a:solidFill>
                  <a:schemeClr val="accent5"/>
                </a:solidFill>
                <a:latin typeface="Monaco"/>
                <a:cs typeface="Monaco"/>
              </a:rPr>
              <a:t>my_len</a:t>
            </a:r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(</a:t>
            </a:r>
            <a:r>
              <a:rPr lang="en-US" b="1" dirty="0">
                <a:solidFill>
                  <a:schemeClr val="accent6"/>
                </a:solidFill>
                <a:latin typeface="Monaco"/>
                <a:cs typeface="Monaco"/>
              </a:rPr>
              <a:t>item</a:t>
            </a:r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):</a:t>
            </a:r>
          </a:p>
          <a:p>
            <a:endParaRPr lang="en-US" b="1" dirty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Loop over item to count its size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j = 0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for entry in item: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	j += 1</a:t>
            </a:r>
          </a:p>
          <a:p>
            <a:endParaRPr lang="en-US" b="1" dirty="0">
              <a:solidFill>
                <a:srgbClr val="000000"/>
              </a:solidFill>
              <a:latin typeface="Monaco"/>
              <a:cs typeface="Monaco"/>
            </a:endParaRPr>
          </a:p>
          <a:p>
            <a:r>
              <a:rPr lang="en-US" b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# Return the size</a:t>
            </a:r>
          </a:p>
          <a:p>
            <a:r>
              <a:rPr lang="en-US" b="1" dirty="0">
                <a:solidFill>
                  <a:srgbClr val="000000"/>
                </a:solidFill>
                <a:latin typeface="Monaco"/>
                <a:cs typeface="Monaco"/>
              </a:rPr>
              <a:t>	return </a:t>
            </a:r>
            <a:r>
              <a:rPr lang="en-US" b="1" dirty="0">
                <a:solidFill>
                  <a:srgbClr val="7030A0"/>
                </a:solidFill>
                <a:latin typeface="Monaco"/>
                <a:cs typeface="Monaco"/>
              </a:rPr>
              <a:t>j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Now we can use the function!</a:t>
            </a:r>
          </a:p>
          <a:p>
            <a:r>
              <a:rPr lang="en-US" dirty="0">
                <a:latin typeface="Monaco"/>
                <a:cs typeface="Monaco"/>
              </a:rPr>
              <a:t>my_list = [1,2,3,4,5,6]</a:t>
            </a:r>
          </a:p>
          <a:p>
            <a:r>
              <a:rPr lang="en-US" dirty="0">
                <a:solidFill>
                  <a:schemeClr val="accent3"/>
                </a:solidFill>
                <a:latin typeface="Monaco"/>
                <a:cs typeface="Monaco"/>
              </a:rPr>
              <a:t>b</a:t>
            </a:r>
            <a:r>
              <a:rPr lang="en-US" dirty="0">
                <a:latin typeface="Monaco"/>
                <a:cs typeface="Monaco"/>
              </a:rPr>
              <a:t> = </a:t>
            </a:r>
            <a:r>
              <a:rPr lang="en-US" dirty="0" err="1">
                <a:solidFill>
                  <a:srgbClr val="DC5924"/>
                </a:solidFill>
                <a:latin typeface="Monaco"/>
                <a:cs typeface="Monaco"/>
              </a:rPr>
              <a:t>my_len</a:t>
            </a:r>
            <a:r>
              <a:rPr lang="en-US" dirty="0">
                <a:latin typeface="Monaco"/>
                <a:cs typeface="Monaco"/>
              </a:rPr>
              <a:t>(</a:t>
            </a:r>
            <a:r>
              <a:rPr lang="en-US" dirty="0">
                <a:solidFill>
                  <a:srgbClr val="B4B392"/>
                </a:solidFill>
                <a:latin typeface="Monaco"/>
                <a:cs typeface="Monaco"/>
              </a:rPr>
              <a:t>my_list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>
                <a:solidFill>
                  <a:schemeClr val="accent3"/>
                </a:solidFill>
                <a:latin typeface="Monaco"/>
                <a:cs typeface="Monaco"/>
              </a:rPr>
              <a:t>b)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6</a:t>
            </a:r>
          </a:p>
          <a:p>
            <a:r>
              <a:rPr lang="en-US" dirty="0">
                <a:latin typeface="Monaco"/>
                <a:cs typeface="Monaco"/>
              </a:rPr>
              <a:t>print(j)</a:t>
            </a:r>
          </a:p>
          <a:p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Monaco"/>
                <a:cs typeface="Monaco"/>
              </a:rPr>
              <a:t>NameError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: name 'j' is not defined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50808" y="3042416"/>
            <a:ext cx="4257911" cy="1754327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/>
                </a:solidFill>
              </a:rPr>
              <a:t>Function names </a:t>
            </a:r>
            <a:r>
              <a:rPr lang="en-US" dirty="0"/>
              <a:t>should be meaningful</a:t>
            </a:r>
          </a:p>
          <a:p>
            <a:endParaRPr lang="en-US" dirty="0"/>
          </a:p>
          <a:p>
            <a:r>
              <a:rPr lang="en-US" dirty="0">
                <a:solidFill>
                  <a:schemeClr val="accent6"/>
                </a:solidFill>
              </a:rPr>
              <a:t>Arguments</a:t>
            </a:r>
            <a:r>
              <a:rPr lang="en-US" dirty="0"/>
              <a:t> are </a:t>
            </a:r>
            <a:r>
              <a:rPr lang="en-US" i="1" dirty="0"/>
              <a:t>arbitrary variable names</a:t>
            </a:r>
          </a:p>
          <a:p>
            <a:endParaRPr lang="en-US" i="1" dirty="0"/>
          </a:p>
          <a:p>
            <a:r>
              <a:rPr lang="en-US" dirty="0">
                <a:solidFill>
                  <a:schemeClr val="accent3"/>
                </a:solidFill>
              </a:rPr>
              <a:t>Variables</a:t>
            </a:r>
            <a:r>
              <a:rPr lang="en-US" dirty="0"/>
              <a:t> defined/used in the function </a:t>
            </a:r>
            <a:r>
              <a:rPr lang="en-US" i="1" dirty="0"/>
              <a:t>exist only in the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093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are generic formulas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4884" y="1419724"/>
            <a:ext cx="8338444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def triangle_area(l, w):</a:t>
            </a:r>
          </a:p>
          <a:p>
            <a:r>
              <a:rPr lang="en-US" sz="2000" dirty="0">
                <a:latin typeface="Monaco"/>
                <a:cs typeface="Monaco"/>
              </a:rPr>
              <a:t>	area = (l*w) / 2.0</a:t>
            </a:r>
          </a:p>
          <a:p>
            <a:r>
              <a:rPr lang="en-US" sz="2000" dirty="0">
                <a:latin typeface="Monaco"/>
                <a:cs typeface="Monaco"/>
              </a:rPr>
              <a:t>	return area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Usage 1</a:t>
            </a:r>
          </a:p>
          <a:p>
            <a:r>
              <a:rPr lang="en-US" sz="2000" dirty="0">
                <a:latin typeface="Monaco"/>
                <a:cs typeface="Monaco"/>
              </a:rPr>
              <a:t>area = triangle_area(7, 6)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Usage 2</a:t>
            </a:r>
          </a:p>
          <a:p>
            <a:r>
              <a:rPr lang="en-US" sz="2000" dirty="0">
                <a:latin typeface="Monaco"/>
                <a:cs typeface="Monaco"/>
              </a:rPr>
              <a:t>length = 7</a:t>
            </a:r>
          </a:p>
          <a:p>
            <a:r>
              <a:rPr lang="en-US" sz="2000" dirty="0">
                <a:latin typeface="Monaco"/>
                <a:cs typeface="Monaco"/>
              </a:rPr>
              <a:t>width = 6</a:t>
            </a:r>
          </a:p>
          <a:p>
            <a:r>
              <a:rPr lang="en-US" sz="2000" dirty="0">
                <a:latin typeface="Monaco"/>
                <a:cs typeface="Monaco"/>
              </a:rPr>
              <a:t>area = triangle_area(length, width)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Usage 3</a:t>
            </a:r>
          </a:p>
          <a:p>
            <a:r>
              <a:rPr lang="en-US" sz="2000" dirty="0">
                <a:latin typeface="Monaco"/>
                <a:cs typeface="Monaco"/>
              </a:rPr>
              <a:t>l = 7</a:t>
            </a:r>
          </a:p>
          <a:p>
            <a:r>
              <a:rPr lang="en-US" sz="2000" dirty="0">
                <a:latin typeface="Monaco"/>
                <a:cs typeface="Monaco"/>
              </a:rPr>
              <a:t>w = 6</a:t>
            </a:r>
          </a:p>
          <a:p>
            <a:r>
              <a:rPr lang="en-US" sz="2000" dirty="0">
                <a:latin typeface="Monaco"/>
                <a:cs typeface="Monaco"/>
              </a:rPr>
              <a:t>area = triangle_area(l, w)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3845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test cases to ensure your function works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After writing a function, *always* test it with input that you know should 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2817044"/>
            <a:ext cx="833844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def triangle_area(l, w):</a:t>
            </a:r>
          </a:p>
          <a:p>
            <a:r>
              <a:rPr lang="en-US" sz="2000" dirty="0">
                <a:latin typeface="Monaco"/>
                <a:cs typeface="Monaco"/>
              </a:rPr>
              <a:t>	area = l*w/ 2.0</a:t>
            </a:r>
          </a:p>
          <a:p>
            <a:r>
              <a:rPr lang="en-US" sz="2000" dirty="0">
                <a:latin typeface="Monaco"/>
                <a:cs typeface="Monaco"/>
              </a:rPr>
              <a:t>	return area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Before using the function all over the place, make sure that l=7, w=6 prints 21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print(</a:t>
            </a:r>
            <a:r>
              <a:rPr lang="en-US" sz="2000" dirty="0" err="1">
                <a:latin typeface="Monaco"/>
                <a:cs typeface="Monaco"/>
              </a:rPr>
              <a:t>triangle_area</a:t>
            </a:r>
            <a:r>
              <a:rPr lang="en-US" sz="2000" dirty="0">
                <a:latin typeface="Monaco"/>
                <a:cs typeface="Monaco"/>
              </a:rPr>
              <a:t>(7,6))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21</a:t>
            </a: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282121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Testing, but fancier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8" y="1725223"/>
            <a:ext cx="868680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def triangle_area(l, w):</a:t>
            </a:r>
          </a:p>
          <a:p>
            <a:r>
              <a:rPr lang="en-US" sz="2000" dirty="0">
                <a:latin typeface="Monaco"/>
                <a:cs typeface="Monaco"/>
              </a:rPr>
              <a:t>	area = l*w/ 2.0</a:t>
            </a:r>
          </a:p>
          <a:p>
            <a:r>
              <a:rPr lang="en-US" sz="2000" dirty="0">
                <a:latin typeface="Monaco"/>
                <a:cs typeface="Monaco"/>
              </a:rPr>
              <a:t>	return area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Unit test code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truth = 21</a:t>
            </a:r>
          </a:p>
          <a:p>
            <a:r>
              <a:rPr lang="en-US" sz="2000" dirty="0">
                <a:latin typeface="Monaco"/>
                <a:cs typeface="Monaco"/>
              </a:rPr>
              <a:t>l = 7</a:t>
            </a:r>
          </a:p>
          <a:p>
            <a:r>
              <a:rPr lang="en-US" sz="2000" dirty="0">
                <a:latin typeface="Monaco"/>
                <a:cs typeface="Monaco"/>
              </a:rPr>
              <a:t>w = 6</a:t>
            </a:r>
          </a:p>
          <a:p>
            <a:endParaRPr lang="en-US" sz="2000" b="1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sz="2000" b="1" dirty="0">
                <a:solidFill>
                  <a:schemeClr val="accent5"/>
                </a:solidFill>
                <a:latin typeface="Monaco"/>
                <a:cs typeface="Monaco"/>
              </a:rPr>
              <a:t>assert(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 </a:t>
            </a:r>
            <a:r>
              <a:rPr lang="en-US" sz="2000" dirty="0" err="1">
                <a:latin typeface="Monaco"/>
                <a:cs typeface="Monaco"/>
              </a:rPr>
              <a:t>triangle_area</a:t>
            </a:r>
            <a:r>
              <a:rPr lang="en-US" sz="2000" dirty="0">
                <a:latin typeface="Monaco"/>
                <a:cs typeface="Monaco"/>
              </a:rPr>
              <a:t>(l, w) == truth</a:t>
            </a:r>
            <a:r>
              <a:rPr lang="en-US" sz="2000" b="1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2000" dirty="0">
                <a:latin typeface="Monaco"/>
                <a:cs typeface="Monaco"/>
              </a:rPr>
              <a:t>, "Triangle fail."</a:t>
            </a:r>
            <a:endParaRPr lang="en-US" sz="2000" b="1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If assertion FAILS, prints statement and </a:t>
            </a:r>
            <a:r>
              <a:rPr lang="en-US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script immediately exits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464985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/>
              <a:buChar char="•"/>
            </a:pPr>
            <a:r>
              <a:rPr lang="en-US" dirty="0"/>
              <a:t>Scope: the portion of your code where a certain variable/function exists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In Python, scope is basically top-to-bottom</a:t>
            </a:r>
          </a:p>
          <a:p>
            <a:pPr marL="457200" indent="-457200">
              <a:buFont typeface="Arial"/>
              <a:buChar char="•"/>
            </a:pP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Punch-line: define functions at the *top* of your script!</a:t>
            </a:r>
          </a:p>
        </p:txBody>
      </p:sp>
    </p:spTree>
    <p:extLst>
      <p:ext uri="{BB962C8B-B14F-4D97-AF65-F5344CB8AC3E}">
        <p14:creationId xmlns:p14="http://schemas.microsoft.com/office/powerpoint/2010/main" val="3416947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and floats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611" y="2136415"/>
            <a:ext cx="6956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integer variables</a:t>
            </a:r>
          </a:p>
          <a:p>
            <a:r>
              <a:rPr lang="en-US" sz="2200" dirty="0">
                <a:latin typeface="Monaco"/>
                <a:cs typeface="Monaco"/>
              </a:rPr>
              <a:t>a = 5</a:t>
            </a:r>
          </a:p>
          <a:p>
            <a:r>
              <a:rPr lang="en-US" sz="2200" dirty="0">
                <a:latin typeface="Monaco"/>
                <a:cs typeface="Monaco"/>
              </a:rPr>
              <a:t>b = -33</a:t>
            </a:r>
          </a:p>
          <a:p>
            <a:r>
              <a:rPr lang="en-US" sz="2200" dirty="0">
                <a:latin typeface="Monaco"/>
                <a:cs typeface="Monaco"/>
              </a:rPr>
              <a:t>c = 0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8611" y="3916319"/>
            <a:ext cx="62994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float variables</a:t>
            </a:r>
          </a:p>
          <a:p>
            <a:r>
              <a:rPr lang="en-US" sz="2200" dirty="0">
                <a:latin typeface="Monaco"/>
                <a:cs typeface="Monaco"/>
              </a:rPr>
              <a:t>d = 5.67</a:t>
            </a:r>
          </a:p>
          <a:p>
            <a:r>
              <a:rPr lang="en-US" sz="2200" dirty="0">
                <a:latin typeface="Monaco"/>
                <a:cs typeface="Monaco"/>
              </a:rPr>
              <a:t>e = -33.2</a:t>
            </a:r>
          </a:p>
          <a:p>
            <a:r>
              <a:rPr lang="en-US" sz="2200" dirty="0">
                <a:latin typeface="Monaco"/>
                <a:cs typeface="Monaco"/>
              </a:rPr>
              <a:t>f = 0.</a:t>
            </a:r>
          </a:p>
        </p:txBody>
      </p:sp>
      <p:sp>
        <p:nvSpPr>
          <p:cNvPr id="7" name="Rectangle 6"/>
          <p:cNvSpPr/>
          <p:nvPr/>
        </p:nvSpPr>
        <p:spPr>
          <a:xfrm>
            <a:off x="658611" y="4614863"/>
            <a:ext cx="1755977" cy="36224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33360" y="5141500"/>
            <a:ext cx="521041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/>
              <a:t>The </a:t>
            </a:r>
            <a:r>
              <a:rPr lang="en-US" sz="2200" b="1" dirty="0">
                <a:solidFill>
                  <a:srgbClr val="DC5924"/>
                </a:solidFill>
              </a:rPr>
              <a:t>name</a:t>
            </a:r>
            <a:r>
              <a:rPr lang="en-US" sz="2200" dirty="0">
                <a:solidFill>
                  <a:schemeClr val="tx2"/>
                </a:solidFill>
              </a:rPr>
              <a:t> </a:t>
            </a:r>
            <a:r>
              <a:rPr lang="en-US" sz="2200" dirty="0"/>
              <a:t>of this variable is </a:t>
            </a:r>
            <a:r>
              <a:rPr lang="en-US" sz="2200" b="1" dirty="0">
                <a:solidFill>
                  <a:schemeClr val="accent2"/>
                </a:solidFill>
              </a:rPr>
              <a:t>e</a:t>
            </a:r>
            <a:endParaRPr lang="en-US" sz="2200" dirty="0"/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rgbClr val="DC5924"/>
                </a:solidFill>
              </a:rPr>
              <a:t>value</a:t>
            </a:r>
            <a:r>
              <a:rPr lang="en-US" sz="2200" dirty="0"/>
              <a:t> of this variable is </a:t>
            </a:r>
            <a:r>
              <a:rPr lang="en-US" sz="2200" b="1" dirty="0">
                <a:solidFill>
                  <a:srgbClr val="F5C201"/>
                </a:solidFill>
              </a:rPr>
              <a:t>-33.2</a:t>
            </a:r>
            <a:endParaRPr lang="en-US" sz="2200" dirty="0"/>
          </a:p>
          <a:p>
            <a:r>
              <a:rPr lang="en-US" sz="2200" dirty="0"/>
              <a:t>The </a:t>
            </a:r>
            <a:r>
              <a:rPr lang="en-US" sz="2200" b="1" dirty="0">
                <a:solidFill>
                  <a:srgbClr val="DC5924"/>
                </a:solidFill>
              </a:rPr>
              <a:t>type</a:t>
            </a:r>
            <a:r>
              <a:rPr lang="en-US" sz="2200" dirty="0"/>
              <a:t> of this variable is </a:t>
            </a:r>
            <a:r>
              <a:rPr lang="en-US" sz="2200" b="1" dirty="0">
                <a:solidFill>
                  <a:srgbClr val="F5C201"/>
                </a:solidFill>
              </a:rPr>
              <a:t>float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74335298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don't need to return anything!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5534" y="1727554"/>
            <a:ext cx="870010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onaco"/>
                <a:cs typeface="Monaco"/>
              </a:rPr>
              <a:t>def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err="1">
                <a:latin typeface="Monaco"/>
                <a:cs typeface="Monaco"/>
              </a:rPr>
              <a:t>square_cube</a:t>
            </a:r>
            <a:r>
              <a:rPr lang="en-US" dirty="0">
                <a:latin typeface="Monaco"/>
                <a:cs typeface="Monaco"/>
              </a:rPr>
              <a:t>(x):</a:t>
            </a:r>
          </a:p>
          <a:p>
            <a:r>
              <a:rPr lang="en-US" dirty="0">
                <a:latin typeface="Monaco"/>
                <a:cs typeface="Monaco"/>
              </a:rPr>
              <a:t>	square = x**2</a:t>
            </a:r>
          </a:p>
          <a:p>
            <a:r>
              <a:rPr lang="en-US" dirty="0">
                <a:latin typeface="Monaco"/>
                <a:cs typeface="Monaco"/>
              </a:rPr>
              <a:t>	cube   = x**3</a:t>
            </a:r>
          </a:p>
          <a:p>
            <a:pPr lvl="1"/>
            <a:r>
              <a:rPr lang="en-US" dirty="0">
                <a:latin typeface="Monaco"/>
                <a:cs typeface="Monaco"/>
              </a:rPr>
              <a:t>print(x, "squared is", square, "and", x, "cubed is", cube)</a:t>
            </a:r>
          </a:p>
          <a:p>
            <a:pPr lvl="1"/>
            <a:endParaRPr lang="en-US" dirty="0">
              <a:latin typeface="Monaco"/>
              <a:cs typeface="Monaco"/>
            </a:endParaRPr>
          </a:p>
          <a:p>
            <a:pPr lvl="1"/>
            <a:endParaRPr lang="en-US" dirty="0">
              <a:latin typeface="Monaco"/>
              <a:cs typeface="Monaco"/>
            </a:endParaRPr>
          </a:p>
          <a:p>
            <a:pPr lvl="1"/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Simply call the function</a:t>
            </a:r>
          </a:p>
          <a:p>
            <a:r>
              <a:rPr lang="en-US" dirty="0">
                <a:latin typeface="Monaco"/>
                <a:cs typeface="Monaco"/>
              </a:rPr>
              <a:t>square_cube(3)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3 squared is 9 and 3 cubed is 27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lvl="1"/>
            <a:br>
              <a:rPr lang="en-US" dirty="0">
                <a:latin typeface="Monaco"/>
                <a:cs typeface="Monaco"/>
              </a:rPr>
            </a:br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What if you try to save a returned value when none exists?</a:t>
            </a:r>
          </a:p>
          <a:p>
            <a:r>
              <a:rPr lang="en-US" dirty="0">
                <a:latin typeface="Monaco"/>
                <a:cs typeface="Monaco"/>
              </a:rPr>
              <a:t>a = </a:t>
            </a:r>
            <a:r>
              <a:rPr lang="en-US" dirty="0" err="1">
                <a:latin typeface="Monaco"/>
                <a:cs typeface="Monaco"/>
              </a:rPr>
              <a:t>square_cube</a:t>
            </a:r>
            <a:r>
              <a:rPr lang="en-US" dirty="0">
                <a:latin typeface="Monaco"/>
                <a:cs typeface="Monaco"/>
              </a:rPr>
              <a:t>(3)</a:t>
            </a:r>
          </a:p>
          <a:p>
            <a:r>
              <a:rPr lang="en-US" dirty="0">
                <a:latin typeface="Monaco"/>
                <a:cs typeface="Monaco"/>
              </a:rPr>
              <a:t>print(a)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None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pPr lvl="1"/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80392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returning multiple values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727554"/>
            <a:ext cx="8338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onaco"/>
                <a:cs typeface="Monaco"/>
              </a:rPr>
              <a:t>def</a:t>
            </a:r>
            <a:r>
              <a:rPr lang="en-US" dirty="0">
                <a:latin typeface="Monaco"/>
                <a:cs typeface="Monaco"/>
              </a:rPr>
              <a:t> </a:t>
            </a:r>
            <a:r>
              <a:rPr lang="en-US" dirty="0" err="1">
                <a:latin typeface="Monaco"/>
                <a:cs typeface="Monaco"/>
              </a:rPr>
              <a:t>square_cube</a:t>
            </a:r>
            <a:r>
              <a:rPr lang="en-US" dirty="0">
                <a:latin typeface="Monaco"/>
                <a:cs typeface="Monaco"/>
              </a:rPr>
              <a:t>(x):</a:t>
            </a:r>
          </a:p>
          <a:p>
            <a:r>
              <a:rPr lang="en-US" dirty="0">
                <a:latin typeface="Monaco"/>
                <a:cs typeface="Monaco"/>
              </a:rPr>
              <a:t>	square = x**2</a:t>
            </a:r>
          </a:p>
          <a:p>
            <a:r>
              <a:rPr lang="en-US" dirty="0">
                <a:latin typeface="Monaco"/>
                <a:cs typeface="Monaco"/>
              </a:rPr>
              <a:t>	cube   = x**3</a:t>
            </a:r>
          </a:p>
          <a:p>
            <a:r>
              <a:rPr lang="en-US" dirty="0">
                <a:latin typeface="Monaco"/>
                <a:cs typeface="Monaco"/>
              </a:rPr>
              <a:t>	return square, cube  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separate values with a comma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s, c = square_cube(5)</a:t>
            </a:r>
          </a:p>
          <a:p>
            <a:r>
              <a:rPr lang="en-US" dirty="0">
                <a:latin typeface="Monaco"/>
                <a:cs typeface="Monaco"/>
              </a:rPr>
              <a:t>print(s)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25</a:t>
            </a:r>
          </a:p>
          <a:p>
            <a:r>
              <a:rPr lang="en-US" dirty="0">
                <a:latin typeface="Monaco"/>
                <a:cs typeface="Monaco"/>
              </a:rPr>
              <a:t>print(c)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125</a:t>
            </a:r>
          </a:p>
          <a:p>
            <a:endParaRPr lang="en-US" dirty="0">
              <a:solidFill>
                <a:srgbClr val="A6A6A6"/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answer = square_cube(5)</a:t>
            </a:r>
          </a:p>
          <a:p>
            <a:r>
              <a:rPr lang="en-US" dirty="0">
                <a:latin typeface="Monaco"/>
                <a:cs typeface="Monaco"/>
              </a:rPr>
              <a:t>print(answer[0])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25</a:t>
            </a:r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print(answer[1])</a:t>
            </a:r>
          </a:p>
          <a:p>
            <a:r>
              <a:rPr lang="en-US" dirty="0">
                <a:latin typeface="Monaco"/>
                <a:cs typeface="Monaco"/>
              </a:rPr>
              <a:t>	</a:t>
            </a:r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125</a:t>
            </a:r>
          </a:p>
        </p:txBody>
      </p:sp>
    </p:spTree>
    <p:extLst>
      <p:ext uri="{BB962C8B-B14F-4D97-AF65-F5344CB8AC3E}">
        <p14:creationId xmlns:p14="http://schemas.microsoft.com/office/powerpoint/2010/main" val="64353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179492557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and writing files in python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Python does not deal with files directly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We interact with files via special variables, called </a:t>
            </a:r>
            <a:r>
              <a:rPr lang="en-US" b="1" dirty="0"/>
              <a:t>handles</a:t>
            </a:r>
          </a:p>
          <a:p>
            <a:pPr marL="914400" lvl="1" indent="-457200">
              <a:buFont typeface="Arial"/>
              <a:buChar char="•"/>
            </a:pPr>
            <a:endParaRPr lang="en-US" b="1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Interact with files in 3 main </a:t>
            </a:r>
            <a:r>
              <a:rPr lang="en-US" i="1" dirty="0"/>
              <a:t>modes</a:t>
            </a:r>
            <a:r>
              <a:rPr lang="en-US" dirty="0"/>
              <a:t>: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Read-only (</a:t>
            </a:r>
            <a:r>
              <a:rPr lang="en-US" dirty="0">
                <a:latin typeface="Monaco"/>
                <a:cs typeface="Monaco"/>
              </a:rPr>
              <a:t>"r"</a:t>
            </a:r>
            <a:r>
              <a:rPr lang="en-US" dirty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Write-only (</a:t>
            </a:r>
            <a:r>
              <a:rPr lang="en-US" dirty="0">
                <a:latin typeface="Monaco"/>
                <a:cs typeface="Monaco"/>
              </a:rPr>
              <a:t>"w"</a:t>
            </a:r>
            <a:r>
              <a:rPr lang="en-US" dirty="0"/>
              <a:t>)</a:t>
            </a:r>
          </a:p>
          <a:p>
            <a:pPr marL="914400" lvl="1" indent="-457200">
              <a:buFont typeface="Arial"/>
              <a:buChar char="•"/>
            </a:pPr>
            <a:r>
              <a:rPr lang="en-US" dirty="0"/>
              <a:t>Append (</a:t>
            </a:r>
            <a:r>
              <a:rPr lang="en-US" dirty="0">
                <a:latin typeface="Monaco"/>
                <a:cs typeface="Monaco"/>
              </a:rPr>
              <a:t>"a"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715333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 for reading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727554"/>
            <a:ext cx="833844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Name of file to open</a:t>
            </a:r>
          </a:p>
          <a:p>
            <a:r>
              <a:rPr lang="en-US" dirty="0">
                <a:latin typeface="Monaco"/>
                <a:cs typeface="Monaco"/>
              </a:rPr>
              <a:t>filename = "my_file_with_important_stuff.txt"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Open the file into a handle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.open()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function</a:t>
            </a:r>
          </a:p>
          <a:p>
            <a:r>
              <a:rPr lang="en-US" dirty="0">
                <a:latin typeface="Monaco"/>
                <a:cs typeface="Monaco"/>
              </a:rPr>
              <a:t>file_handle =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open</a:t>
            </a:r>
            <a:r>
              <a:rPr lang="en-US" dirty="0">
                <a:latin typeface="Monaco"/>
                <a:cs typeface="Monaco"/>
              </a:rPr>
              <a:t>(filename, "r")  # two arguments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Read the file contents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.read()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</a:t>
            </a:r>
          </a:p>
          <a:p>
            <a:r>
              <a:rPr lang="en-US" dirty="0">
                <a:latin typeface="Monaco"/>
                <a:cs typeface="Monaco"/>
              </a:rPr>
              <a:t>file_contents = file_handle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.read()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Close the file when done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.close()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 (!!!)</a:t>
            </a:r>
          </a:p>
          <a:p>
            <a:r>
              <a:rPr lang="en-US" dirty="0">
                <a:latin typeface="Monaco"/>
                <a:cs typeface="Monaco"/>
              </a:rPr>
              <a:t>file_handle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.close()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file_contents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Line 1 of file.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Line 2 of file.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Line 3 of file.</a:t>
            </a:r>
          </a:p>
          <a:p>
            <a:r>
              <a:rPr lang="en-US" dirty="0">
                <a:solidFill>
                  <a:srgbClr val="A6A6A6"/>
                </a:solidFill>
                <a:latin typeface="Monaco"/>
                <a:cs typeface="Monaco"/>
              </a:rPr>
              <a:t>	...</a:t>
            </a: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6" name="Right Brace 5"/>
          <p:cNvSpPr/>
          <p:nvPr/>
        </p:nvSpPr>
        <p:spPr>
          <a:xfrm>
            <a:off x="3264140" y="5086731"/>
            <a:ext cx="437205" cy="1534406"/>
          </a:xfrm>
          <a:prstGeom prst="rightBrace">
            <a:avLst>
              <a:gd name="adj1" fmla="val 17856"/>
              <a:gd name="adj2" fmla="val 50000"/>
            </a:avLst>
          </a:prstGeom>
          <a:ln>
            <a:solidFill>
              <a:srgbClr val="F5C20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01345" y="5470527"/>
            <a:ext cx="43758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DC5924"/>
                </a:solidFill>
              </a:rPr>
              <a:t>The entire body of the file, as a </a:t>
            </a:r>
            <a:r>
              <a:rPr lang="en-US" sz="1600" b="1" dirty="0">
                <a:solidFill>
                  <a:srgbClr val="DC5924"/>
                </a:solidFill>
              </a:rPr>
              <a:t>single string</a:t>
            </a:r>
            <a:r>
              <a:rPr lang="en-US" sz="1600" dirty="0">
                <a:solidFill>
                  <a:srgbClr val="DC5924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9133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over lines in a file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latin typeface="Monaco"/>
                <a:cs typeface="Monaco"/>
              </a:rPr>
              <a:t>filename = "</a:t>
            </a:r>
            <a:r>
              <a:rPr lang="en-US" sz="1700" dirty="0" err="1">
                <a:latin typeface="Monaco"/>
                <a:cs typeface="Monaco"/>
              </a:rPr>
              <a:t>my_file_with_important_stuff.txt</a:t>
            </a:r>
            <a:r>
              <a:rPr lang="en-US" sz="1700" dirty="0">
                <a:latin typeface="Monaco"/>
                <a:cs typeface="Monaco"/>
              </a:rPr>
              <a:t>"</a:t>
            </a:r>
          </a:p>
          <a:p>
            <a:r>
              <a:rPr lang="en-US" sz="1700" dirty="0">
                <a:latin typeface="Monaco"/>
                <a:cs typeface="Monaco"/>
              </a:rPr>
              <a:t>file_handle = open(filename, "r")</a:t>
            </a:r>
          </a:p>
          <a:p>
            <a:r>
              <a:rPr lang="en-US" sz="1700" dirty="0">
                <a:latin typeface="Monaco"/>
                <a:cs typeface="Monaco"/>
              </a:rPr>
              <a:t>file_contents = file_handle.read()</a:t>
            </a:r>
          </a:p>
          <a:p>
            <a:r>
              <a:rPr lang="en-US" sz="1700" dirty="0">
                <a:latin typeface="Monaco"/>
                <a:cs typeface="Monaco"/>
              </a:rPr>
              <a:t>file_handle.close()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We can convert file_contents to a list using </a:t>
            </a:r>
            <a:r>
              <a:rPr lang="en-US" sz="17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.split()</a:t>
            </a:r>
          </a:p>
          <a:p>
            <a:r>
              <a:rPr lang="en-US" sz="1700" dirty="0">
                <a:latin typeface="Monaco"/>
                <a:cs typeface="Monaco"/>
              </a:rPr>
              <a:t>file_contents_list = file_contents</a:t>
            </a:r>
            <a:r>
              <a:rPr lang="en-US" sz="1700" dirty="0">
                <a:solidFill>
                  <a:schemeClr val="accent5"/>
                </a:solidFill>
                <a:latin typeface="Monaco"/>
                <a:cs typeface="Monaco"/>
              </a:rPr>
              <a:t>.split(</a:t>
            </a:r>
            <a:r>
              <a:rPr lang="en-US" sz="1700" dirty="0">
                <a:solidFill>
                  <a:srgbClr val="FF0A67"/>
                </a:solidFill>
                <a:latin typeface="Monaco"/>
                <a:cs typeface="Monaco"/>
              </a:rPr>
              <a:t>"\n"</a:t>
            </a:r>
            <a:r>
              <a:rPr lang="en-US" sz="17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  <a:r>
              <a:rPr lang="en-US" sz="1700" dirty="0">
                <a:latin typeface="Monaco"/>
                <a:cs typeface="Monaco"/>
              </a:rPr>
              <a:t>  # or \r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latin typeface="Monaco"/>
                <a:cs typeface="Monaco"/>
              </a:rPr>
              <a:t>print(</a:t>
            </a:r>
            <a:r>
              <a:rPr lang="en-US" sz="1700" dirty="0" err="1">
                <a:latin typeface="Monaco"/>
                <a:cs typeface="Monaco"/>
              </a:rPr>
              <a:t>file_contents_list</a:t>
            </a:r>
            <a:r>
              <a:rPr lang="en-US" sz="1700" dirty="0">
                <a:latin typeface="Monaco"/>
                <a:cs typeface="Monaco"/>
              </a:rPr>
              <a:t>)</a:t>
            </a:r>
          </a:p>
          <a:p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["Line 1 of file.", "Line 2 of file.", "Line 3 of file.", ...]</a:t>
            </a:r>
          </a:p>
          <a:p>
            <a:endParaRPr lang="en-US" sz="1700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"Better" option: use the </a:t>
            </a:r>
            <a:r>
              <a:rPr lang="en-US" sz="17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</a:t>
            </a:r>
            <a:r>
              <a:rPr lang="en-US" sz="1700" i="1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readlines</a:t>
            </a:r>
            <a:r>
              <a:rPr lang="en-US" sz="17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() </a:t>
            </a:r>
            <a:r>
              <a:rPr lang="en-US" sz="17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method</a:t>
            </a:r>
          </a:p>
          <a:p>
            <a:r>
              <a:rPr lang="en-US" sz="1700" dirty="0" err="1">
                <a:latin typeface="Monaco"/>
                <a:cs typeface="Monaco"/>
              </a:rPr>
              <a:t>file_handle</a:t>
            </a:r>
            <a:r>
              <a:rPr lang="en-US" sz="1700" dirty="0">
                <a:latin typeface="Monaco"/>
                <a:cs typeface="Monaco"/>
              </a:rPr>
              <a:t> = open(filename, "r")</a:t>
            </a:r>
          </a:p>
          <a:p>
            <a:r>
              <a:rPr lang="en-US" sz="1700" dirty="0" err="1">
                <a:latin typeface="Monaco"/>
                <a:cs typeface="Monaco"/>
              </a:rPr>
              <a:t>file_lines</a:t>
            </a:r>
            <a:r>
              <a:rPr lang="en-US" sz="1700" dirty="0">
                <a:latin typeface="Monaco"/>
                <a:cs typeface="Monaco"/>
              </a:rPr>
              <a:t> = </a:t>
            </a:r>
            <a:r>
              <a:rPr lang="en-US" sz="1700" dirty="0" err="1">
                <a:latin typeface="Monaco"/>
                <a:cs typeface="Monaco"/>
              </a:rPr>
              <a:t>file_handle</a:t>
            </a:r>
            <a:r>
              <a:rPr lang="en-US" sz="1700" dirty="0" err="1">
                <a:solidFill>
                  <a:srgbClr val="DC5924"/>
                </a:solidFill>
                <a:latin typeface="Monaco"/>
                <a:cs typeface="Monaco"/>
              </a:rPr>
              <a:t>.readlines</a:t>
            </a:r>
            <a:r>
              <a:rPr lang="en-US" sz="1700" dirty="0">
                <a:solidFill>
                  <a:srgbClr val="DC5924"/>
                </a:solidFill>
                <a:latin typeface="Monaco"/>
                <a:cs typeface="Monaco"/>
              </a:rPr>
              <a:t>()</a:t>
            </a:r>
          </a:p>
          <a:p>
            <a:r>
              <a:rPr lang="en-US" sz="1700" dirty="0" err="1">
                <a:latin typeface="Monaco"/>
                <a:cs typeface="Monaco"/>
              </a:rPr>
              <a:t>file_handle.close</a:t>
            </a:r>
            <a:r>
              <a:rPr lang="en-US" sz="1700" dirty="0">
                <a:latin typeface="Monaco"/>
                <a:cs typeface="Monaco"/>
              </a:rPr>
              <a:t>()</a:t>
            </a:r>
          </a:p>
          <a:p>
            <a:endParaRPr lang="en-US" sz="1700" dirty="0">
              <a:latin typeface="Monaco"/>
              <a:cs typeface="Monaco"/>
            </a:endParaRPr>
          </a:p>
          <a:p>
            <a:r>
              <a:rPr lang="en-US" sz="1700" dirty="0">
                <a:latin typeface="Monaco"/>
                <a:cs typeface="Monaco"/>
              </a:rPr>
              <a:t>print(</a:t>
            </a:r>
            <a:r>
              <a:rPr lang="en-US" sz="1700" dirty="0" err="1">
                <a:latin typeface="Monaco"/>
                <a:cs typeface="Monaco"/>
              </a:rPr>
              <a:t>file_lines</a:t>
            </a:r>
            <a:r>
              <a:rPr lang="en-US" sz="1700" dirty="0">
                <a:latin typeface="Monaco"/>
                <a:cs typeface="Monaco"/>
              </a:rPr>
              <a:t>)</a:t>
            </a:r>
          </a:p>
          <a:p>
            <a:r>
              <a:rPr lang="en-US" sz="1700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["Line 1 of file.\n", "Line 2 of file.\n", "Line 3 of 	file.\n", ...]</a:t>
            </a:r>
          </a:p>
          <a:p>
            <a:endParaRPr lang="en-US" sz="1700" dirty="0">
              <a:latin typeface="Monaco"/>
              <a:cs typeface="Monaco"/>
            </a:endParaRPr>
          </a:p>
          <a:p>
            <a:endParaRPr lang="en-US" sz="1700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36792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 large files, avoid saving content to memory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Monaco"/>
                <a:cs typeface="Monaco"/>
              </a:rPr>
              <a:t>filename = "</a:t>
            </a:r>
            <a:r>
              <a:rPr lang="en-US" sz="2000" dirty="0" err="1">
                <a:latin typeface="Monaco"/>
                <a:cs typeface="Monaco"/>
              </a:rPr>
              <a:t>my_file_with_important_stuff.txt</a:t>
            </a:r>
            <a:r>
              <a:rPr lang="en-US" sz="2000" dirty="0">
                <a:latin typeface="Monaco"/>
                <a:cs typeface="Monaco"/>
              </a:rPr>
              <a:t>"</a:t>
            </a:r>
          </a:p>
          <a:p>
            <a:r>
              <a:rPr lang="en-US" sz="2000" dirty="0">
                <a:latin typeface="Monaco"/>
                <a:cs typeface="Monaco"/>
              </a:rPr>
              <a:t>file_handle = open(filename, "r")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Loop over handle while the file is still open</a:t>
            </a:r>
          </a:p>
          <a:p>
            <a:r>
              <a:rPr lang="en-US" sz="2000" dirty="0">
                <a:latin typeface="Monaco"/>
                <a:cs typeface="Monaco"/>
              </a:rPr>
              <a:t>for line in </a:t>
            </a:r>
            <a:r>
              <a:rPr lang="en-US" sz="2000" dirty="0" err="1">
                <a:latin typeface="Monaco"/>
                <a:cs typeface="Monaco"/>
              </a:rPr>
              <a:t>file_handle</a:t>
            </a:r>
            <a:r>
              <a:rPr lang="en-US" sz="2000" dirty="0">
                <a:latin typeface="Monaco"/>
                <a:cs typeface="Monaco"/>
              </a:rPr>
              <a:t>:</a:t>
            </a:r>
          </a:p>
          <a:p>
            <a:r>
              <a:rPr lang="en-US" sz="2000" dirty="0">
                <a:latin typeface="Monaco"/>
                <a:cs typeface="Monaco"/>
              </a:rPr>
              <a:t>	print(line)</a:t>
            </a: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Line 1 of file.</a:t>
            </a:r>
          </a:p>
          <a:p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Line 2 of file.</a:t>
            </a:r>
          </a:p>
          <a:p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Line 3 of file.</a:t>
            </a:r>
          </a:p>
          <a:p>
            <a:r>
              <a:rPr lang="en-US" sz="2000" dirty="0">
                <a:solidFill>
                  <a:srgbClr val="A6A6A6"/>
                </a:solidFill>
                <a:latin typeface="Monaco"/>
                <a:cs typeface="Monaco"/>
              </a:rPr>
              <a:t>...</a:t>
            </a:r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 err="1">
                <a:latin typeface="Monaco"/>
                <a:cs typeface="Monaco"/>
              </a:rPr>
              <a:t>file_handle.close</a:t>
            </a:r>
            <a:r>
              <a:rPr lang="en-US" sz="2000" dirty="0">
                <a:latin typeface="Monaco"/>
                <a:cs typeface="Monac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533788045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Looping more than once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err="1">
                <a:latin typeface="Monaco"/>
                <a:cs typeface="Monaco"/>
              </a:rPr>
              <a:t>file_handle</a:t>
            </a:r>
            <a:r>
              <a:rPr lang="en-US" sz="1500" dirty="0">
                <a:latin typeface="Monaco"/>
                <a:cs typeface="Monaco"/>
              </a:rPr>
              <a:t> = open(filename, "r")</a:t>
            </a:r>
          </a:p>
          <a:p>
            <a:r>
              <a:rPr lang="en-US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Loop over handle while the file is still open</a:t>
            </a:r>
          </a:p>
          <a:p>
            <a:r>
              <a:rPr lang="en-US" sz="1500" dirty="0">
                <a:latin typeface="Monaco"/>
                <a:cs typeface="Monaco"/>
              </a:rPr>
              <a:t>for line in </a:t>
            </a:r>
            <a:r>
              <a:rPr lang="en-US" sz="1500" dirty="0" err="1">
                <a:latin typeface="Monaco"/>
                <a:cs typeface="Monaco"/>
              </a:rPr>
              <a:t>file_handle</a:t>
            </a:r>
            <a:r>
              <a:rPr lang="en-US" sz="1500" dirty="0">
                <a:latin typeface="Monaco"/>
                <a:cs typeface="Monaco"/>
              </a:rPr>
              <a:t>:</a:t>
            </a:r>
          </a:p>
          <a:p>
            <a:r>
              <a:rPr lang="en-US" sz="1500" dirty="0">
                <a:latin typeface="Monaco"/>
                <a:cs typeface="Monaco"/>
              </a:rPr>
              <a:t>	print(line)</a:t>
            </a:r>
          </a:p>
          <a:p>
            <a:endParaRPr lang="en-US" sz="1500" dirty="0">
              <a:latin typeface="Monaco"/>
              <a:cs typeface="Monaco"/>
            </a:endParaRP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1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2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3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...</a:t>
            </a:r>
            <a:endParaRPr lang="en-US" sz="1200" dirty="0">
              <a:latin typeface="Monaco"/>
              <a:cs typeface="Monaco"/>
            </a:endParaRPr>
          </a:p>
          <a:p>
            <a:endParaRPr lang="en-US" sz="1500" dirty="0">
              <a:latin typeface="Monaco"/>
              <a:cs typeface="Monaco"/>
            </a:endParaRPr>
          </a:p>
          <a:p>
            <a:r>
              <a:rPr lang="en-US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Looping again yields NO OUTPUT</a:t>
            </a:r>
          </a:p>
          <a:p>
            <a:r>
              <a:rPr lang="en-US" sz="1500" dirty="0">
                <a:latin typeface="Monaco"/>
                <a:cs typeface="Monaco"/>
              </a:rPr>
              <a:t>for line in </a:t>
            </a:r>
            <a:r>
              <a:rPr lang="en-US" sz="1500" dirty="0" err="1">
                <a:latin typeface="Monaco"/>
                <a:cs typeface="Monaco"/>
              </a:rPr>
              <a:t>file_handle</a:t>
            </a:r>
            <a:r>
              <a:rPr lang="en-US" sz="1500" dirty="0">
                <a:latin typeface="Monaco"/>
                <a:cs typeface="Monaco"/>
              </a:rPr>
              <a:t>:</a:t>
            </a:r>
          </a:p>
          <a:p>
            <a:r>
              <a:rPr lang="en-US" sz="1500" dirty="0">
                <a:latin typeface="Monaco"/>
                <a:cs typeface="Monaco"/>
              </a:rPr>
              <a:t>	print(line)</a:t>
            </a:r>
          </a:p>
          <a:p>
            <a:endParaRPr lang="en-US" sz="1500" dirty="0">
              <a:latin typeface="Monaco"/>
              <a:cs typeface="Monaco"/>
            </a:endParaRPr>
          </a:p>
          <a:p>
            <a:r>
              <a:rPr lang="en-US" sz="15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To go again, use .seek(&lt;line number&gt;)</a:t>
            </a:r>
          </a:p>
          <a:p>
            <a:r>
              <a:rPr lang="en-US" sz="1500" dirty="0" err="1">
                <a:latin typeface="Monaco"/>
                <a:cs typeface="Monaco"/>
              </a:rPr>
              <a:t>file_handle</a:t>
            </a:r>
            <a:r>
              <a:rPr lang="en-US" sz="1500" dirty="0" err="1">
                <a:solidFill>
                  <a:schemeClr val="accent5"/>
                </a:solidFill>
                <a:latin typeface="Monaco"/>
                <a:cs typeface="Monaco"/>
              </a:rPr>
              <a:t>.seek</a:t>
            </a:r>
            <a:r>
              <a:rPr lang="en-US" sz="1500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sz="1500" dirty="0">
                <a:latin typeface="Monaco"/>
                <a:cs typeface="Monaco"/>
              </a:rPr>
              <a:t>0</a:t>
            </a:r>
            <a:r>
              <a:rPr lang="en-US" sz="1500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sz="1500" dirty="0">
                <a:latin typeface="Monaco"/>
                <a:cs typeface="Monaco"/>
              </a:rPr>
              <a:t>for line in </a:t>
            </a:r>
            <a:r>
              <a:rPr lang="en-US" sz="1500" dirty="0" err="1">
                <a:latin typeface="Monaco"/>
                <a:cs typeface="Monaco"/>
              </a:rPr>
              <a:t>file_handle</a:t>
            </a:r>
            <a:r>
              <a:rPr lang="en-US" sz="1500" dirty="0">
                <a:latin typeface="Monaco"/>
                <a:cs typeface="Monaco"/>
              </a:rPr>
              <a:t>:</a:t>
            </a:r>
          </a:p>
          <a:p>
            <a:r>
              <a:rPr lang="en-US" sz="1500" dirty="0">
                <a:latin typeface="Monaco"/>
                <a:cs typeface="Monaco"/>
              </a:rPr>
              <a:t>	print(line)</a:t>
            </a:r>
          </a:p>
          <a:p>
            <a:endParaRPr lang="en-US" sz="1500" dirty="0">
              <a:latin typeface="Monaco"/>
              <a:cs typeface="Monaco"/>
            </a:endParaRP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1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2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Line 3 of file.</a:t>
            </a:r>
          </a:p>
          <a:p>
            <a:r>
              <a:rPr lang="en-US" sz="1200" dirty="0">
                <a:solidFill>
                  <a:srgbClr val="A6A6A6"/>
                </a:solidFill>
                <a:latin typeface="Monaco"/>
                <a:cs typeface="Monaco"/>
              </a:rPr>
              <a:t>...</a:t>
            </a:r>
            <a:endParaRPr lang="en-US" sz="1500" dirty="0">
              <a:latin typeface="Monaco"/>
              <a:cs typeface="Monaco"/>
            </a:endParaRPr>
          </a:p>
          <a:p>
            <a:r>
              <a:rPr lang="en-US" sz="1500" dirty="0" err="1">
                <a:latin typeface="Monaco"/>
                <a:cs typeface="Monaco"/>
              </a:rPr>
              <a:t>file_handle.close</a:t>
            </a:r>
            <a:r>
              <a:rPr lang="en-US" sz="1500" dirty="0">
                <a:latin typeface="Monaco"/>
                <a:cs typeface="Monaco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991709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files for writing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727554"/>
            <a:ext cx="833844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Name of file to open (or to create!)</a:t>
            </a:r>
          </a:p>
          <a:p>
            <a:r>
              <a:rPr lang="en-US" dirty="0">
                <a:latin typeface="Monaco"/>
                <a:cs typeface="Monaco"/>
              </a:rPr>
              <a:t>filename = "my_file_to_write_to.txt"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Open handle for writing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.open()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function</a:t>
            </a:r>
          </a:p>
          <a:p>
            <a:r>
              <a:rPr lang="en-US" dirty="0">
                <a:latin typeface="Monaco"/>
                <a:cs typeface="Monaco"/>
              </a:rPr>
              <a:t>file_handle =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open</a:t>
            </a:r>
            <a:r>
              <a:rPr lang="en-US" dirty="0">
                <a:latin typeface="Monaco"/>
                <a:cs typeface="Monaco"/>
              </a:rPr>
              <a:t>(filename,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"w"</a:t>
            </a:r>
            <a:r>
              <a:rPr lang="en-US" dirty="0">
                <a:latin typeface="Monaco"/>
                <a:cs typeface="Monaco"/>
              </a:rPr>
              <a:t>)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note the mode!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Write to the file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.write()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</a:t>
            </a:r>
          </a:p>
          <a:p>
            <a:r>
              <a:rPr lang="en-US" dirty="0">
                <a:latin typeface="Monaco"/>
                <a:cs typeface="Monaco"/>
              </a:rPr>
              <a:t>file_handle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.write(</a:t>
            </a:r>
            <a:r>
              <a:rPr lang="en-US" dirty="0">
                <a:latin typeface="Monaco"/>
                <a:cs typeface="Monaco"/>
              </a:rPr>
              <a:t>"Line 1 of the file.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\n</a:t>
            </a:r>
            <a:r>
              <a:rPr lang="en-US" dirty="0">
                <a:latin typeface="Monaco"/>
                <a:cs typeface="Monaco"/>
              </a:rPr>
              <a:t>"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r>
              <a:rPr lang="en-US" dirty="0">
                <a:latin typeface="Monaco"/>
                <a:cs typeface="Monaco"/>
              </a:rPr>
              <a:t>file_handle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.write(</a:t>
            </a:r>
            <a:r>
              <a:rPr lang="en-US" dirty="0">
                <a:latin typeface="Monaco"/>
                <a:cs typeface="Monaco"/>
              </a:rPr>
              <a:t>"Line 2 of the file.</a:t>
            </a:r>
            <a:r>
              <a:rPr lang="en-US" dirty="0">
                <a:solidFill>
                  <a:srgbClr val="D1282E"/>
                </a:solidFill>
                <a:latin typeface="Monaco"/>
                <a:cs typeface="Monaco"/>
              </a:rPr>
              <a:t>\n</a:t>
            </a:r>
            <a:r>
              <a:rPr lang="en-US" dirty="0">
                <a:latin typeface="Monaco"/>
                <a:cs typeface="Monaco"/>
              </a:rPr>
              <a:t>"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Close the file when done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.close()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 (!!!)</a:t>
            </a:r>
          </a:p>
          <a:p>
            <a:r>
              <a:rPr lang="en-US" dirty="0">
                <a:latin typeface="Monaco"/>
                <a:cs typeface="Monaco"/>
              </a:rPr>
              <a:t>file_handle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.close()</a:t>
            </a:r>
          </a:p>
          <a:p>
            <a:endParaRPr lang="en-US" dirty="0">
              <a:latin typeface="Monaco"/>
              <a:cs typeface="Monac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2201" y="5745948"/>
            <a:ext cx="7309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DC5924"/>
                </a:solidFill>
              </a:rPr>
              <a:t>CAUTION: writing to file </a:t>
            </a:r>
            <a:r>
              <a:rPr lang="en-US" sz="2000" b="1" dirty="0">
                <a:solidFill>
                  <a:srgbClr val="DC5924"/>
                </a:solidFill>
              </a:rPr>
              <a:t>overwrites</a:t>
            </a:r>
            <a:r>
              <a:rPr lang="en-US" sz="2000" i="1" dirty="0">
                <a:solidFill>
                  <a:srgbClr val="DC5924"/>
                </a:solidFill>
              </a:rPr>
              <a:t> </a:t>
            </a:r>
            <a:r>
              <a:rPr lang="en-US" sz="2000" dirty="0">
                <a:solidFill>
                  <a:srgbClr val="DC5924"/>
                </a:solidFill>
              </a:rPr>
              <a:t>the file, if it exists already.</a:t>
            </a:r>
          </a:p>
        </p:txBody>
      </p:sp>
    </p:spTree>
    <p:extLst>
      <p:ext uri="{BB962C8B-B14F-4D97-AF65-F5344CB8AC3E}">
        <p14:creationId xmlns:p14="http://schemas.microsoft.com/office/powerpoint/2010/main" val="48289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to an existing file with append-mode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57199" y="1727554"/>
            <a:ext cx="83384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onaco"/>
                <a:cs typeface="Monaco"/>
              </a:rPr>
              <a:t>filename = "</a:t>
            </a:r>
            <a:r>
              <a:rPr lang="en-US" dirty="0" err="1">
                <a:latin typeface="Monaco"/>
                <a:cs typeface="Monaco"/>
              </a:rPr>
              <a:t>my_file_to_append_to.txt</a:t>
            </a:r>
            <a:r>
              <a:rPr lang="en-US" dirty="0">
                <a:latin typeface="Monaco"/>
                <a:cs typeface="Monaco"/>
              </a:rPr>
              <a:t>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Open handle for writing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.open()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function</a:t>
            </a:r>
          </a:p>
          <a:p>
            <a:r>
              <a:rPr lang="en-US" dirty="0" err="1">
                <a:latin typeface="Monaco"/>
                <a:cs typeface="Monaco"/>
              </a:rPr>
              <a:t>file_handle</a:t>
            </a:r>
            <a:r>
              <a:rPr lang="en-US" dirty="0">
                <a:latin typeface="Monaco"/>
                <a:cs typeface="Monaco"/>
              </a:rPr>
              <a:t> =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open</a:t>
            </a:r>
            <a:r>
              <a:rPr lang="en-US" dirty="0">
                <a:latin typeface="Monaco"/>
                <a:cs typeface="Monaco"/>
              </a:rPr>
              <a:t>(filename, 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"a"</a:t>
            </a:r>
            <a:r>
              <a:rPr lang="en-US" dirty="0">
                <a:latin typeface="Monaco"/>
                <a:cs typeface="Monaco"/>
              </a:rPr>
              <a:t>) 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note the mode!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Write to the file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.write()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Append mode does NOT add a new line for you.</a:t>
            </a:r>
          </a:p>
          <a:p>
            <a:r>
              <a:rPr lang="en-US" dirty="0" err="1">
                <a:latin typeface="Monaco"/>
                <a:cs typeface="Monaco"/>
              </a:rPr>
              <a:t>file_handle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.write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</a:t>
            </a:r>
            <a:r>
              <a:rPr lang="en-US" dirty="0">
                <a:latin typeface="Monaco"/>
                <a:cs typeface="Monaco"/>
              </a:rPr>
              <a:t>"</a:t>
            </a:r>
            <a:r>
              <a:rPr lang="en-US" dirty="0">
                <a:solidFill>
                  <a:srgbClr val="D1282E"/>
                </a:solidFill>
                <a:latin typeface="Monaco"/>
                <a:cs typeface="Monaco"/>
              </a:rPr>
              <a:t>\</a:t>
            </a:r>
            <a:r>
              <a:rPr lang="en-US" dirty="0" err="1">
                <a:solidFill>
                  <a:srgbClr val="D1282E"/>
                </a:solidFill>
                <a:latin typeface="Monaco"/>
                <a:cs typeface="Monaco"/>
              </a:rPr>
              <a:t>n</a:t>
            </a:r>
            <a:r>
              <a:rPr lang="en-US" dirty="0" err="1">
                <a:latin typeface="Monaco"/>
                <a:cs typeface="Monaco"/>
              </a:rPr>
              <a:t>Adding</a:t>
            </a:r>
            <a:r>
              <a:rPr lang="en-US" dirty="0">
                <a:latin typeface="Monaco"/>
                <a:cs typeface="Monaco"/>
              </a:rPr>
              <a:t> this line to the file."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Close the file when done with the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.close()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method (!!!)</a:t>
            </a:r>
          </a:p>
          <a:p>
            <a:r>
              <a:rPr lang="en-US" dirty="0">
                <a:latin typeface="Monaco"/>
                <a:cs typeface="Monaco"/>
              </a:rPr>
              <a:t>file_handle</a:t>
            </a:r>
            <a:r>
              <a:rPr lang="en-US" dirty="0">
                <a:solidFill>
                  <a:srgbClr val="DC5924"/>
                </a:solidFill>
                <a:latin typeface="Monaco"/>
                <a:cs typeface="Monaco"/>
              </a:rPr>
              <a:t>.close()</a:t>
            </a:r>
          </a:p>
          <a:p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7349468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Integers </a:t>
            </a:r>
            <a:r>
              <a:rPr lang="en-US"/>
              <a:t>and floats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8611" y="2136415"/>
            <a:ext cx="695662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integer variables</a:t>
            </a:r>
          </a:p>
          <a:p>
            <a:r>
              <a:rPr lang="en-US" sz="2200" dirty="0">
                <a:latin typeface="Monaco"/>
                <a:cs typeface="Monaco"/>
              </a:rPr>
              <a:t>a = 5</a:t>
            </a:r>
          </a:p>
          <a:p>
            <a:r>
              <a:rPr lang="en-US" sz="2200" dirty="0">
                <a:latin typeface="Monaco"/>
                <a:cs typeface="Monaco"/>
              </a:rPr>
              <a:t>b = -33</a:t>
            </a:r>
          </a:p>
          <a:p>
            <a:r>
              <a:rPr lang="en-US" sz="2200" dirty="0">
                <a:latin typeface="Monaco"/>
                <a:cs typeface="Monaco"/>
              </a:rPr>
              <a:t>c = 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58611" y="3916319"/>
            <a:ext cx="824250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Define some float variables</a:t>
            </a:r>
          </a:p>
          <a:p>
            <a:r>
              <a:rPr lang="en-US" sz="2200" dirty="0">
                <a:latin typeface="Monaco"/>
                <a:cs typeface="Monaco"/>
              </a:rPr>
              <a:t>d = 5.67</a:t>
            </a:r>
          </a:p>
          <a:p>
            <a:r>
              <a:rPr lang="en-US" sz="2200" dirty="0">
                <a:latin typeface="Monaco"/>
                <a:cs typeface="Monaco"/>
              </a:rPr>
              <a:t>e = -33.2</a:t>
            </a:r>
          </a:p>
          <a:p>
            <a:r>
              <a:rPr lang="en-US" sz="2200" dirty="0">
                <a:latin typeface="Monaco"/>
                <a:cs typeface="Monaco"/>
              </a:rPr>
              <a:t>f = 0.  </a:t>
            </a:r>
            <a:r>
              <a:rPr lang="en-US" sz="22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This half of line is ignored!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58611" y="2176954"/>
            <a:ext cx="5399289" cy="36224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58611" y="3923727"/>
            <a:ext cx="5399289" cy="362243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79475" y="2813524"/>
            <a:ext cx="4407012" cy="769441"/>
          </a:xfrm>
          <a:prstGeom prst="rect">
            <a:avLst/>
          </a:prstGeom>
          <a:noFill/>
          <a:ln w="28575" cmpd="sng"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chemeClr val="accent5"/>
                </a:solidFill>
              </a:rPr>
              <a:t>Comments are denoted with </a:t>
            </a:r>
            <a:r>
              <a:rPr lang="en-US" sz="2200" b="1" dirty="0" err="1">
                <a:solidFill>
                  <a:schemeClr val="accent5"/>
                </a:solidFill>
              </a:rPr>
              <a:t>hashtags</a:t>
            </a:r>
            <a:endParaRPr lang="en-US" sz="2200" b="1" dirty="0">
              <a:solidFill>
                <a:schemeClr val="accent5"/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49027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</a:t>
            </a:r>
            <a:r>
              <a:rPr lang="en-US" dirty="0" err="1"/>
              <a:t>stephanie</a:t>
            </a:r>
            <a:r>
              <a:rPr lang="en-US" dirty="0"/>
              <a:t>, I'm really lazy!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198" y="2009989"/>
            <a:ext cx="868680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 open and close</a:t>
            </a:r>
          </a:p>
          <a:p>
            <a:r>
              <a:rPr lang="en-US" sz="2000" dirty="0">
                <a:latin typeface="Monaco"/>
                <a:cs typeface="Monaco"/>
              </a:rPr>
              <a:t>file_handle = open(filename, "r")</a:t>
            </a: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#### do stuff with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file_handle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####</a:t>
            </a:r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latin typeface="Monaco"/>
                <a:cs typeface="Monaco"/>
              </a:rPr>
              <a:t>file_handle.close()</a:t>
            </a: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endParaRPr lang="en-US" sz="2000" dirty="0"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 the </a:t>
            </a:r>
            <a:r>
              <a:rPr lang="en-US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with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statement</a:t>
            </a:r>
            <a:r>
              <a:rPr lang="en-US" sz="2000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 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(no need for close!)</a:t>
            </a:r>
          </a:p>
          <a:p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with</a:t>
            </a:r>
            <a:r>
              <a:rPr lang="en-US" sz="2000" dirty="0">
                <a:latin typeface="Monaco"/>
                <a:cs typeface="Monaco"/>
              </a:rPr>
              <a:t> open(filename, "r") </a:t>
            </a:r>
            <a:r>
              <a:rPr lang="en-US" sz="2000" dirty="0">
                <a:solidFill>
                  <a:schemeClr val="accent5"/>
                </a:solidFill>
                <a:latin typeface="Monaco"/>
                <a:cs typeface="Monaco"/>
              </a:rPr>
              <a:t>as</a:t>
            </a:r>
            <a:r>
              <a:rPr lang="en-US" sz="2000" dirty="0">
                <a:latin typeface="Monaco"/>
                <a:cs typeface="Monaco"/>
              </a:rPr>
              <a:t> file_handle:</a:t>
            </a:r>
          </a:p>
          <a:p>
            <a:r>
              <a:rPr lang="en-US" sz="2000" dirty="0">
                <a:latin typeface="Monaco"/>
                <a:cs typeface="Monaco"/>
              </a:rPr>
              <a:t>	</a:t>
            </a:r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do stuff with </a:t>
            </a:r>
            <a:r>
              <a:rPr lang="en-US" sz="2000" dirty="0" err="1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file_handle</a:t>
            </a: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sz="2000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File automatically closes outside the with block</a:t>
            </a:r>
          </a:p>
          <a:p>
            <a:endParaRPr lang="en-US" sz="2000" dirty="0">
              <a:latin typeface="Monaco"/>
              <a:cs typeface="Monaco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9827" y="4784929"/>
            <a:ext cx="416643" cy="348665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482160" y="4515583"/>
            <a:ext cx="170141" cy="261937"/>
          </a:xfrm>
          <a:prstGeom prst="rect">
            <a:avLst/>
          </a:prstGeom>
          <a:noFill/>
          <a:ln w="28575" cmpd="sng">
            <a:solidFill>
              <a:schemeClr val="accent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651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file paths!!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filename = "</a:t>
            </a:r>
            <a:r>
              <a:rPr lang="en-US" dirty="0" err="1">
                <a:latin typeface="Monaco"/>
                <a:cs typeface="Monaco"/>
              </a:rPr>
              <a:t>my_file.txt</a:t>
            </a:r>
            <a:r>
              <a:rPr lang="en-US" dirty="0">
                <a:latin typeface="Monaco"/>
                <a:cs typeface="Monaco"/>
              </a:rPr>
              <a:t>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file_handle = open(filename, "r")</a:t>
            </a:r>
          </a:p>
          <a:p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	</a:t>
            </a:r>
            <a:r>
              <a:rPr lang="en-US" dirty="0" err="1">
                <a:solidFill>
                  <a:schemeClr val="tx2"/>
                </a:solidFill>
                <a:latin typeface="Monaco"/>
                <a:cs typeface="Monaco"/>
              </a:rPr>
              <a:t>IOError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: [</a:t>
            </a:r>
            <a:r>
              <a:rPr lang="en-US" dirty="0" err="1">
                <a:solidFill>
                  <a:schemeClr val="tx2"/>
                </a:solidFill>
                <a:latin typeface="Monaco"/>
                <a:cs typeface="Monaco"/>
              </a:rPr>
              <a:t>Errno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 2] No such file or directory: '</a:t>
            </a:r>
            <a:r>
              <a:rPr lang="en-US" dirty="0" err="1">
                <a:solidFill>
                  <a:schemeClr val="tx2"/>
                </a:solidFill>
                <a:latin typeface="Monaco"/>
                <a:cs typeface="Monaco"/>
              </a:rPr>
              <a:t>my_file.txt</a:t>
            </a:r>
            <a:r>
              <a:rPr lang="en-US" dirty="0">
                <a:solidFill>
                  <a:schemeClr val="tx2"/>
                </a:solidFill>
                <a:latin typeface="Monaco"/>
                <a:cs typeface="Monaco"/>
              </a:rPr>
              <a:t>'</a:t>
            </a:r>
          </a:p>
          <a:p>
            <a:endParaRPr lang="en-US" dirty="0">
              <a:solidFill>
                <a:schemeClr val="tx2"/>
              </a:solidFill>
              <a:latin typeface="Monaco"/>
              <a:cs typeface="Monaco"/>
            </a:endParaRPr>
          </a:p>
          <a:p>
            <a:endParaRPr lang="en-US" dirty="0">
              <a:solidFill>
                <a:schemeClr val="tx2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Solution: include the full (or relative) path</a:t>
            </a:r>
          </a:p>
          <a:p>
            <a:r>
              <a:rPr lang="en-US" dirty="0">
                <a:latin typeface="Monaco"/>
                <a:cs typeface="Monaco"/>
              </a:rPr>
              <a:t>filename = "my_file.txt"</a:t>
            </a:r>
          </a:p>
          <a:p>
            <a:r>
              <a:rPr lang="en-US" dirty="0">
                <a:latin typeface="Monaco"/>
                <a:cs typeface="Monaco"/>
              </a:rPr>
              <a:t>path = "/path/to/files/"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file_handle = open(path + filename, "r")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No error now</a:t>
            </a:r>
          </a:p>
          <a:p>
            <a:endParaRPr lang="en-US" dirty="0">
              <a:solidFill>
                <a:schemeClr val="tx2"/>
              </a:solidFill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1802085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0714" y="3087537"/>
            <a:ext cx="4688183" cy="692215"/>
          </a:xfrm>
        </p:spPr>
        <p:txBody>
          <a:bodyPr/>
          <a:lstStyle/>
          <a:p>
            <a:r>
              <a:rPr lang="en-US" dirty="0"/>
              <a:t>exercise break</a:t>
            </a:r>
          </a:p>
        </p:txBody>
      </p:sp>
    </p:spTree>
    <p:extLst>
      <p:ext uri="{BB962C8B-B14F-4D97-AF65-F5344CB8AC3E}">
        <p14:creationId xmlns:p14="http://schemas.microsoft.com/office/powerpoint/2010/main" val="389892386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with strings, round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charset="0"/>
              <a:buChar char="•"/>
            </a:pPr>
            <a:r>
              <a:rPr lang="en-US" dirty="0"/>
              <a:t>File/text manipulation often uses some more advanced string methods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.split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.join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.strip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1600200" lvl="2" indent="-457200">
              <a:buFont typeface="Arial" charset="0"/>
              <a:buChar char="•"/>
            </a:pP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rstrip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  <a:r>
              <a:rPr lang="en-US" dirty="0">
                <a:latin typeface="Monaco" charset="0"/>
                <a:ea typeface="Monaco" charset="0"/>
                <a:cs typeface="Monaco" charset="0"/>
              </a:rPr>
              <a:t>, .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lstrip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.startswith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  <a:p>
            <a:pPr marL="914400" lvl="1" indent="-457200">
              <a:buFont typeface="Arial" charset="0"/>
              <a:buChar char="•"/>
            </a:pPr>
            <a:r>
              <a:rPr lang="en-US" dirty="0" err="1">
                <a:latin typeface="Monaco" charset="0"/>
                <a:ea typeface="Monaco" charset="0"/>
                <a:cs typeface="Monaco" charset="0"/>
              </a:rPr>
              <a:t>stringvariable</a:t>
            </a:r>
            <a:r>
              <a:rPr lang="en-US" dirty="0" err="1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.endswith</a:t>
            </a:r>
            <a:r>
              <a:rPr lang="en-US" dirty="0">
                <a:solidFill>
                  <a:schemeClr val="accent5"/>
                </a:solidFill>
                <a:latin typeface="Monaco" charset="0"/>
                <a:ea typeface="Monaco" charset="0"/>
                <a:cs typeface="Monaco" charset="0"/>
              </a:rPr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317349116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.split() method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Usage: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&lt;string&gt;.split(&lt;string/character to split on&gt;)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>
                <a:latin typeface="Monaco"/>
                <a:cs typeface="Monaco"/>
              </a:rPr>
              <a:t> = "Hello this is a string"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Split string into a list on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 space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split argument is *removed* from the output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.split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 ")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["Hello", "this", "is", "a", "string"]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Split string into a list on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the lowercase letter 's'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.split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("s")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["Hello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thi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", "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i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", " a ", "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tring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."]</a:t>
            </a:r>
          </a:p>
          <a:p>
            <a:endParaRPr lang="en-US" dirty="0"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3043871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.join() method is opposite of .split()s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Usage: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&lt;string to join with &gt;.split(&lt;list to join&gt;)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>
                <a:latin typeface="Monaco"/>
                <a:cs typeface="Monaco"/>
              </a:rPr>
              <a:t> = "Hello this is a string"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Split string into a list on </a:t>
            </a:r>
            <a:r>
              <a:rPr lang="en-US" i="1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a space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## The split argument is *removed* from the output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.split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 ")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["Hello", "this", "is", "a", "string"]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x = ["Hello", "this", "is", "a", "string"]</a:t>
            </a:r>
          </a:p>
          <a:p>
            <a:r>
              <a:rPr lang="en-US" dirty="0">
                <a:latin typeface="Monaco"/>
                <a:cs typeface="Monaco"/>
              </a:rPr>
              <a:t>print(" "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.join(x)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"Hello this is a string"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Useful for creating comma-separated values, IMO</a:t>
            </a:r>
          </a:p>
          <a:p>
            <a:r>
              <a:rPr lang="en-US" dirty="0">
                <a:latin typeface="Monaco"/>
                <a:cs typeface="Monaco"/>
              </a:rPr>
              <a:t>x = ["col1", "col2", "col3"]</a:t>
            </a:r>
          </a:p>
          <a:p>
            <a:r>
              <a:rPr lang="en-US" dirty="0">
                <a:latin typeface="Monaco"/>
                <a:cs typeface="Monaco"/>
              </a:rPr>
              <a:t>print(","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.join(x)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"col1,col2,col3"</a:t>
            </a:r>
          </a:p>
        </p:txBody>
      </p:sp>
    </p:spTree>
    <p:extLst>
      <p:ext uri="{BB962C8B-B14F-4D97-AF65-F5344CB8AC3E}">
        <p14:creationId xmlns:p14="http://schemas.microsoft.com/office/powerpoint/2010/main" val="503835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.strip() family removes leading and trailing whitespace, </a:t>
            </a:r>
            <a:r>
              <a:rPr lang="en-US" sz="2800" dirty="0" err="1"/>
              <a:t>etc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>
                <a:latin typeface="Monaco"/>
                <a:cs typeface="Monaco"/>
              </a:rPr>
              <a:t> = "     Hello this is a string"</a:t>
            </a:r>
          </a:p>
          <a:p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.strip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"Hello this is a string"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mystring.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lstrip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"Hello this is a string"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.rstrip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 "      Hello this is a string"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 err="1">
                <a:latin typeface="Monaco"/>
                <a:cs typeface="Monaco"/>
              </a:rPr>
              <a:t>newstring</a:t>
            </a:r>
            <a:r>
              <a:rPr lang="en-US" dirty="0">
                <a:latin typeface="Monaco"/>
                <a:cs typeface="Monaco"/>
              </a:rPr>
              <a:t> = "</a:t>
            </a:r>
            <a:r>
              <a:rPr lang="en-US" dirty="0" err="1">
                <a:latin typeface="Monaco"/>
                <a:cs typeface="Monaco"/>
              </a:rPr>
              <a:t>abcdefa</a:t>
            </a:r>
            <a:r>
              <a:rPr lang="en-US" dirty="0">
                <a:latin typeface="Monaco"/>
                <a:cs typeface="Monaco"/>
              </a:rPr>
              <a:t>"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newstring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.strip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("a")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"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bcdef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"</a:t>
            </a:r>
          </a:p>
        </p:txBody>
      </p:sp>
    </p:spTree>
    <p:extLst>
      <p:ext uri="{BB962C8B-B14F-4D97-AF65-F5344CB8AC3E}">
        <p14:creationId xmlns:p14="http://schemas.microsoft.com/office/powerpoint/2010/main" val="2457069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whitespace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25834" y="1906836"/>
          <a:ext cx="567001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5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4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Symbol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 charset="0"/>
                          <a:ea typeface="Monaco" charset="0"/>
                          <a:cs typeface="Monaco" charset="0"/>
                        </a:rPr>
                        <a:t>\s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Single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 charset="0"/>
                          <a:ea typeface="Monaco" charset="0"/>
                          <a:cs typeface="Monaco" charset="0"/>
                        </a:rPr>
                        <a:t>\t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Tab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 charset="0"/>
                          <a:ea typeface="Monaco" charset="0"/>
                          <a:cs typeface="Monaco" charset="0"/>
                        </a:rPr>
                        <a:t>\n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Newline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Monaco" charset="0"/>
                          <a:ea typeface="Monaco" charset="0"/>
                          <a:cs typeface="Monaco" charset="0"/>
                        </a:rPr>
                        <a:t>\r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character (mostly on Windows)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47128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.</a:t>
            </a:r>
            <a:r>
              <a:rPr lang="en-US" dirty="0" err="1"/>
              <a:t>Startswith</a:t>
            </a:r>
            <a:r>
              <a:rPr lang="en-US" dirty="0"/>
              <a:t>() and .</a:t>
            </a:r>
            <a:r>
              <a:rPr lang="en-US" dirty="0" err="1"/>
              <a:t>endswith</a:t>
            </a:r>
            <a:r>
              <a:rPr lang="en-US" dirty="0"/>
              <a:t>()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199" y="1558432"/>
            <a:ext cx="83384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>
                <a:latin typeface="Monaco"/>
                <a:cs typeface="Monaco"/>
              </a:rPr>
              <a:t> = "Hello this is a string"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.startswith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("H")</a:t>
            </a:r>
            <a:r>
              <a:rPr lang="en-US" dirty="0">
                <a:latin typeface="Monaco"/>
                <a:cs typeface="Monaco"/>
              </a:rPr>
              <a:t>)</a:t>
            </a: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  <a:endParaRPr lang="en-US" dirty="0">
              <a:latin typeface="Monaco"/>
              <a:cs typeface="Monaco"/>
            </a:endParaRP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.endswith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("g")</a:t>
            </a:r>
            <a:r>
              <a:rPr lang="en-US" dirty="0">
                <a:latin typeface="Monaco"/>
                <a:cs typeface="Monaco"/>
              </a:rPr>
              <a:t>)</a:t>
            </a:r>
            <a:endParaRPr lang="en-US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</a:p>
          <a:p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.startswith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("Hello")</a:t>
            </a:r>
            <a:r>
              <a:rPr lang="en-US" dirty="0">
                <a:latin typeface="Monaco"/>
                <a:cs typeface="Monaco"/>
              </a:rPr>
              <a:t>)</a:t>
            </a:r>
            <a:endParaRPr lang="en-US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True</a:t>
            </a:r>
          </a:p>
          <a:p>
            <a:r>
              <a:rPr lang="en-US" dirty="0">
                <a:latin typeface="Monaco"/>
                <a:cs typeface="Monaco"/>
              </a:rPr>
              <a:t>print(</a:t>
            </a:r>
            <a:r>
              <a:rPr lang="en-US" dirty="0" err="1">
                <a:latin typeface="Monaco"/>
                <a:cs typeface="Monaco"/>
              </a:rPr>
              <a:t>mystring</a:t>
            </a:r>
            <a:r>
              <a:rPr lang="en-US" dirty="0" err="1">
                <a:solidFill>
                  <a:schemeClr val="accent5"/>
                </a:solidFill>
                <a:latin typeface="Monaco"/>
                <a:cs typeface="Monaco"/>
              </a:rPr>
              <a:t>.startswith</a:t>
            </a:r>
            <a:r>
              <a:rPr lang="en-US" dirty="0">
                <a:solidFill>
                  <a:schemeClr val="accent5"/>
                </a:solidFill>
                <a:latin typeface="Monaco"/>
                <a:cs typeface="Monaco"/>
              </a:rPr>
              <a:t>("badgers")</a:t>
            </a:r>
            <a:r>
              <a:rPr lang="en-US" dirty="0">
                <a:latin typeface="Monaco"/>
                <a:cs typeface="Monaco"/>
              </a:rPr>
              <a:t>)</a:t>
            </a:r>
            <a:endParaRPr lang="en-US" dirty="0">
              <a:solidFill>
                <a:schemeClr val="accent5"/>
              </a:solidFill>
              <a:latin typeface="Monaco"/>
              <a:cs typeface="Monaco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Monaco"/>
                <a:cs typeface="Monaco"/>
              </a:rPr>
              <a:t>	False</a:t>
            </a:r>
          </a:p>
          <a:p>
            <a:endParaRPr lang="en-US" dirty="0">
              <a:latin typeface="Monaco"/>
              <a:cs typeface="Monaco"/>
            </a:endParaRP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# Useful for file parsing!! </a:t>
            </a:r>
          </a:p>
          <a:p>
            <a:r>
              <a:rPr lang="en-US" dirty="0">
                <a:latin typeface="Monaco"/>
                <a:cs typeface="Monaco"/>
              </a:rPr>
              <a:t>for line in </a:t>
            </a:r>
            <a:r>
              <a:rPr lang="en-US" dirty="0" err="1">
                <a:latin typeface="Monaco"/>
                <a:cs typeface="Monaco"/>
              </a:rPr>
              <a:t>file_lines</a:t>
            </a:r>
            <a:r>
              <a:rPr lang="en-US" dirty="0">
                <a:latin typeface="Monaco"/>
                <a:cs typeface="Monaco"/>
              </a:rPr>
              <a:t>:</a:t>
            </a:r>
          </a:p>
          <a:p>
            <a:r>
              <a:rPr lang="en-US" dirty="0">
                <a:latin typeface="Monaco"/>
                <a:cs typeface="Monaco"/>
              </a:rPr>
              <a:t>	if </a:t>
            </a:r>
            <a:r>
              <a:rPr lang="en-US" dirty="0" err="1">
                <a:latin typeface="Monaco"/>
                <a:cs typeface="Monaco"/>
              </a:rPr>
              <a:t>line.startswith</a:t>
            </a:r>
            <a:r>
              <a:rPr lang="en-US" dirty="0">
                <a:latin typeface="Monaco"/>
                <a:cs typeface="Monaco"/>
              </a:rPr>
              <a:t>("some important thing"):</a:t>
            </a:r>
          </a:p>
          <a:p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  <a:latin typeface="Monaco"/>
                <a:cs typeface="Monaco"/>
              </a:rPr>
              <a:t>		## do something with these lines only</a:t>
            </a:r>
            <a:endParaRPr lang="en-US" dirty="0">
              <a:solidFill>
                <a:schemeClr val="bg1">
                  <a:lumMod val="65000"/>
                </a:schemeClr>
              </a:solidFill>
              <a:latin typeface="Monaco"/>
              <a:cs typeface="Monaco"/>
            </a:endParaRPr>
          </a:p>
        </p:txBody>
      </p:sp>
    </p:spTree>
    <p:extLst>
      <p:ext uri="{BB962C8B-B14F-4D97-AF65-F5344CB8AC3E}">
        <p14:creationId xmlns:p14="http://schemas.microsoft.com/office/powerpoint/2010/main" val="205915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python modules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/>
              <a:t>Separate libraries of code that provide specific functionality for a certain set of tasks</a:t>
            </a:r>
            <a:br>
              <a:rPr lang="en-US" dirty="0"/>
            </a:b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/>
              <a:t>Some are part of </a:t>
            </a:r>
            <a:r>
              <a:rPr lang="en-US" i="1" dirty="0"/>
              <a:t>base Python</a:t>
            </a:r>
            <a:r>
              <a:rPr lang="en-US" dirty="0"/>
              <a:t> and some are not</a:t>
            </a:r>
          </a:p>
        </p:txBody>
      </p:sp>
    </p:spTree>
    <p:extLst>
      <p:ext uri="{BB962C8B-B14F-4D97-AF65-F5344CB8AC3E}">
        <p14:creationId xmlns:p14="http://schemas.microsoft.com/office/powerpoint/2010/main" val="3620984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804</TotalTime>
  <Words>4876</Words>
  <Application>Microsoft Macintosh PowerPoint</Application>
  <PresentationFormat>On-screen Show (4:3)</PresentationFormat>
  <Paragraphs>1649</Paragraphs>
  <Slides>127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127</vt:i4>
      </vt:variant>
    </vt:vector>
  </HeadingPairs>
  <TitlesOfParts>
    <vt:vector size="134" baseType="lpstr">
      <vt:lpstr>Arial</vt:lpstr>
      <vt:lpstr>Arial Black</vt:lpstr>
      <vt:lpstr>Calibri</vt:lpstr>
      <vt:lpstr>Mangal</vt:lpstr>
      <vt:lpstr>Monaco</vt:lpstr>
      <vt:lpstr>Wingdings</vt:lpstr>
      <vt:lpstr>Essential</vt:lpstr>
      <vt:lpstr>Introduction to Python</vt:lpstr>
      <vt:lpstr>why learn computer programming?</vt:lpstr>
      <vt:lpstr>why learn python? </vt:lpstr>
      <vt:lpstr>python!</vt:lpstr>
      <vt:lpstr>Find your console!</vt:lpstr>
      <vt:lpstr>critical psa: text editors</vt:lpstr>
      <vt:lpstr>Integers and floats</vt:lpstr>
      <vt:lpstr>Integers and floats</vt:lpstr>
      <vt:lpstr>Integers and floats</vt:lpstr>
      <vt:lpstr>Mathematical operations</vt:lpstr>
      <vt:lpstr>Mathematical operations</vt:lpstr>
      <vt:lpstr>Use the print function to check your code</vt:lpstr>
      <vt:lpstr>oh, the ways you’ll print*</vt:lpstr>
      <vt:lpstr>Python2 vs python3</vt:lpstr>
      <vt:lpstr>exercise break</vt:lpstr>
      <vt:lpstr>Modifying the value in place</vt:lpstr>
      <vt:lpstr>logical operators</vt:lpstr>
      <vt:lpstr>performing logical comparisons</vt:lpstr>
      <vt:lpstr>combining logical statements</vt:lpstr>
      <vt:lpstr>combining logical statements</vt:lpstr>
      <vt:lpstr>program control flow with if statements</vt:lpstr>
      <vt:lpstr>program control flow with if statements</vt:lpstr>
      <vt:lpstr>program control flow with if statements</vt:lpstr>
      <vt:lpstr>program control flow with if statements</vt:lpstr>
      <vt:lpstr>if-else statements</vt:lpstr>
      <vt:lpstr>if-else statements</vt:lpstr>
      <vt:lpstr>if-elif-else statements </vt:lpstr>
      <vt:lpstr>if-elif-else statements </vt:lpstr>
      <vt:lpstr>if-elif-else statements </vt:lpstr>
      <vt:lpstr>exercise break</vt:lpstr>
      <vt:lpstr>python container variables</vt:lpstr>
      <vt:lpstr>python strings</vt:lpstr>
      <vt:lpstr>Fun with strings </vt:lpstr>
      <vt:lpstr>Fun with strings </vt:lpstr>
      <vt:lpstr>concatenating strings</vt:lpstr>
      <vt:lpstr>Python lists </vt:lpstr>
      <vt:lpstr>indexing in python </vt:lpstr>
      <vt:lpstr>indexing in python </vt:lpstr>
      <vt:lpstr>Fun with lists </vt:lpstr>
      <vt:lpstr>Lists are mutable and strings are immutable</vt:lpstr>
      <vt:lpstr>The in operator</vt:lpstr>
      <vt:lpstr>in… in action</vt:lpstr>
      <vt:lpstr>exercise break</vt:lpstr>
      <vt:lpstr>iteration is our other control flow tool</vt:lpstr>
      <vt:lpstr>iterating with for-loops </vt:lpstr>
      <vt:lpstr>Iterating over lists</vt:lpstr>
      <vt:lpstr>Iterating over lists</vt:lpstr>
      <vt:lpstr>Iterating over lists</vt:lpstr>
      <vt:lpstr>iterating over lists Example: curving grades</vt:lpstr>
      <vt:lpstr>iterating over lists Example: curving grades</vt:lpstr>
      <vt:lpstr>but no hard-coding!!!</vt:lpstr>
      <vt:lpstr>use a counter variable to keep track of loop</vt:lpstr>
      <vt:lpstr>iterating a certain number of times</vt:lpstr>
      <vt:lpstr>iterating a certain number of times</vt:lpstr>
      <vt:lpstr>looping over strings</vt:lpstr>
      <vt:lpstr>exercise break</vt:lpstr>
      <vt:lpstr>another data type: dictionaries</vt:lpstr>
      <vt:lpstr>another data type: dictionaries</vt:lpstr>
      <vt:lpstr>dictionaries are unordered</vt:lpstr>
      <vt:lpstr>dictionary Keys must be unique</vt:lpstr>
      <vt:lpstr>Common dictionary methods</vt:lpstr>
      <vt:lpstr>looping over dictionaries</vt:lpstr>
      <vt:lpstr>looping over dictionaries</vt:lpstr>
      <vt:lpstr>exercise break</vt:lpstr>
      <vt:lpstr>controlling the loops even more</vt:lpstr>
      <vt:lpstr>the continue statement </vt:lpstr>
      <vt:lpstr>the break statement </vt:lpstr>
      <vt:lpstr>using if and for together</vt:lpstr>
      <vt:lpstr>This is complex! Don't freak out</vt:lpstr>
      <vt:lpstr>A handy dictionary technique</vt:lpstr>
      <vt:lpstr>exercise break</vt:lpstr>
      <vt:lpstr>functions in python</vt:lpstr>
      <vt:lpstr>writing custom functions</vt:lpstr>
      <vt:lpstr>writing custom functions</vt:lpstr>
      <vt:lpstr>so how can we re-write the len() function?</vt:lpstr>
      <vt:lpstr>functions are generic formulas</vt:lpstr>
      <vt:lpstr>use test cases to ensure your function works</vt:lpstr>
      <vt:lpstr>Testing, but fancier</vt:lpstr>
      <vt:lpstr>a note on scope</vt:lpstr>
      <vt:lpstr>functions don't need to return anything!</vt:lpstr>
      <vt:lpstr>returning multiple values</vt:lpstr>
      <vt:lpstr>exercise break</vt:lpstr>
      <vt:lpstr>reading and writing files in python</vt:lpstr>
      <vt:lpstr>opening files for reading</vt:lpstr>
      <vt:lpstr>looping over lines in a file</vt:lpstr>
      <vt:lpstr>For large files, avoid saving content to memory</vt:lpstr>
      <vt:lpstr>Looping more than once</vt:lpstr>
      <vt:lpstr>opening files for writing</vt:lpstr>
      <vt:lpstr>Add to an existing file with append-mode</vt:lpstr>
      <vt:lpstr>but stephanie, I'm really lazy!</vt:lpstr>
      <vt:lpstr>remember file paths!!</vt:lpstr>
      <vt:lpstr>exercise break</vt:lpstr>
      <vt:lpstr>Working with strings, round 2</vt:lpstr>
      <vt:lpstr>The .split() method</vt:lpstr>
      <vt:lpstr>The .join() method is opposite of .split()s</vt:lpstr>
      <vt:lpstr>the .strip() family removes leading and trailing whitespace, etc</vt:lpstr>
      <vt:lpstr>A note on whitespace</vt:lpstr>
      <vt:lpstr>.Startswith() and .endswith()</vt:lpstr>
      <vt:lpstr>python modules</vt:lpstr>
      <vt:lpstr>a few base-python modules</vt:lpstr>
      <vt:lpstr>loading modules in a script</vt:lpstr>
      <vt:lpstr>loading modules in a script</vt:lpstr>
      <vt:lpstr>loading modules in a script</vt:lpstr>
      <vt:lpstr>the os/shutil modules</vt:lpstr>
      <vt:lpstr>looping over files with os.listdir</vt:lpstr>
      <vt:lpstr>the sys module</vt:lpstr>
      <vt:lpstr>using sys.path</vt:lpstr>
      <vt:lpstr>using sys.exit()</vt:lpstr>
      <vt:lpstr>using sys.exit()</vt:lpstr>
      <vt:lpstr>using sys.argv</vt:lpstr>
      <vt:lpstr>sys.argv script </vt:lpstr>
      <vt:lpstr>sys.argv script fancified</vt:lpstr>
      <vt:lpstr>sys.argv script</vt:lpstr>
      <vt:lpstr>sys.argv script, slightly fancy</vt:lpstr>
      <vt:lpstr>A bit fancier</vt:lpstr>
      <vt:lpstr>Fanciest: Try/except </vt:lpstr>
      <vt:lpstr>PowerPoint Presentation</vt:lpstr>
      <vt:lpstr>Try/except, more generally</vt:lpstr>
      <vt:lpstr>Try/except, more generally</vt:lpstr>
      <vt:lpstr>The re module</vt:lpstr>
      <vt:lpstr>re.split() </vt:lpstr>
      <vt:lpstr>re.search() </vt:lpstr>
      <vt:lpstr>re.findall() </vt:lpstr>
      <vt:lpstr>re.sub() </vt:lpstr>
      <vt:lpstr>Heavy duty science libraries</vt:lpstr>
      <vt:lpstr>creating your own modules</vt:lpstr>
      <vt:lpstr>install external modules</vt:lpstr>
    </vt:vector>
  </TitlesOfParts>
  <Company>University of Texas at Austin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Python: Day one</dc:title>
  <dc:creator>Stephanie Spielman</dc:creator>
  <cp:lastModifiedBy>Spielman, Stephanie J</cp:lastModifiedBy>
  <cp:revision>1206</cp:revision>
  <dcterms:created xsi:type="dcterms:W3CDTF">2015-05-13T18:41:17Z</dcterms:created>
  <dcterms:modified xsi:type="dcterms:W3CDTF">2018-10-22T15:22:26Z</dcterms:modified>
</cp:coreProperties>
</file>