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337" r:id="rId3"/>
    <p:sldId id="274" r:id="rId4"/>
    <p:sldId id="259" r:id="rId5"/>
    <p:sldId id="260" r:id="rId6"/>
    <p:sldId id="350" r:id="rId7"/>
    <p:sldId id="351" r:id="rId8"/>
    <p:sldId id="343" r:id="rId9"/>
    <p:sldId id="344" r:id="rId10"/>
    <p:sldId id="263" r:id="rId11"/>
    <p:sldId id="349" r:id="rId12"/>
    <p:sldId id="264" r:id="rId13"/>
    <p:sldId id="269" r:id="rId14"/>
    <p:sldId id="338" r:id="rId15"/>
    <p:sldId id="339" r:id="rId16"/>
    <p:sldId id="265" r:id="rId17"/>
    <p:sldId id="266" r:id="rId18"/>
    <p:sldId id="267" r:id="rId19"/>
    <p:sldId id="268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93609" autoAdjust="0"/>
  </p:normalViewPr>
  <p:slideViewPr>
    <p:cSldViewPr snapToGrid="0" snapToObjects="1">
      <p:cViewPr varScale="1">
        <p:scale>
          <a:sx n="122" d="100"/>
          <a:sy n="122" d="100"/>
        </p:scale>
        <p:origin x="16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Generally, this is where secret</a:t>
            </a:r>
            <a:r>
              <a:rPr lang="en-US" baseline="0" dirty="0"/>
              <a:t> important things happen. If you don</a:t>
            </a:r>
            <a:r>
              <a:rPr lang="fr-FR" baseline="0" dirty="0"/>
              <a:t>’</a:t>
            </a:r>
            <a:r>
              <a:rPr lang="en-US" baseline="0" dirty="0"/>
              <a:t>t understand computers well, don’t mess around in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0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DEMONSTRATE</a:t>
            </a:r>
            <a:r>
              <a:rPr lang="en-US" baseline="0"/>
              <a:t> CD HERE!!!</a:t>
            </a:r>
          </a:p>
          <a:p>
            <a:r>
              <a:rPr lang="en-US" baseline="0"/>
              <a:t>INCLUDE ~, .., . cd on its own. relative path vs absolute path demo.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SHOW THESE COMMANDS IN ACTION, AND THEN BREAK FOR THEM TO DO THE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pielman@rowa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9448" cy="4571999"/>
          </a:xfrm>
        </p:spPr>
        <p:txBody>
          <a:bodyPr/>
          <a:lstStyle/>
          <a:p>
            <a:r>
              <a:rPr lang="en-US" sz="6000" dirty="0"/>
              <a:t>Introduction to biocomputing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42888" y="4914899"/>
            <a:ext cx="8691439" cy="15787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Stephanie Spielman, </a:t>
            </a:r>
            <a:r>
              <a:rPr lang="en-US" dirty="0" err="1"/>
              <a:t>phd</a:t>
            </a:r>
            <a:r>
              <a:rPr lang="en-US" dirty="0"/>
              <a:t> (Dr. Spielman)</a:t>
            </a:r>
          </a:p>
          <a:p>
            <a:r>
              <a:rPr lang="en-US" dirty="0">
                <a:hlinkClick r:id="rId3"/>
              </a:rPr>
              <a:t>spielman@rowan.edu</a:t>
            </a:r>
            <a:endParaRPr lang="en-US" dirty="0"/>
          </a:p>
          <a:p>
            <a:r>
              <a:rPr lang="en-US" dirty="0"/>
              <a:t>Science Hall 201D</a:t>
            </a:r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and directories in UNIX systems are organized </a:t>
            </a:r>
            <a:r>
              <a:rPr lang="en-US" i="1" dirty="0"/>
              <a:t>hierarchically </a:t>
            </a:r>
            <a:endParaRPr lang="en-US" b="0" dirty="0"/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4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file/directory has a specific address, or </a:t>
            </a:r>
            <a:r>
              <a:rPr lang="en-US" dirty="0">
                <a:solidFill>
                  <a:schemeClr val="tx2"/>
                </a:solidFill>
              </a:rPr>
              <a:t>path</a:t>
            </a:r>
            <a:r>
              <a:rPr lang="en-US" dirty="0"/>
              <a:t>, in the hierarchy</a:t>
            </a:r>
            <a:endParaRPr lang="en-US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3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file/directory has a specific address, or </a:t>
            </a:r>
            <a:r>
              <a:rPr lang="en-US" dirty="0">
                <a:solidFill>
                  <a:schemeClr val="tx2"/>
                </a:solidFill>
              </a:rPr>
              <a:t>path</a:t>
            </a:r>
            <a:r>
              <a:rPr lang="en-US" dirty="0"/>
              <a:t>, in the hierarchy</a:t>
            </a:r>
            <a:endParaRPr lang="en-US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Levels are separated by slashes: /</a:t>
            </a:r>
          </a:p>
        </p:txBody>
      </p:sp>
    </p:spTree>
    <p:extLst>
      <p:ext uri="{BB962C8B-B14F-4D97-AF65-F5344CB8AC3E}">
        <p14:creationId xmlns:p14="http://schemas.microsoft.com/office/powerpoint/2010/main" val="1708613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file/directory has a specific address, or </a:t>
            </a:r>
            <a:r>
              <a:rPr lang="en-US" dirty="0">
                <a:solidFill>
                  <a:schemeClr val="tx2"/>
                </a:solidFill>
              </a:rPr>
              <a:t>path</a:t>
            </a:r>
            <a:r>
              <a:rPr lang="en-US" dirty="0"/>
              <a:t>, in the hierarchy</a:t>
            </a:r>
            <a:endParaRPr lang="en-US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Levels are separated by slashes: 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8888" y="5643593"/>
            <a:ext cx="4436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The path from A to C is </a:t>
            </a:r>
            <a:r>
              <a:rPr lang="en-US" sz="2400" dirty="0">
                <a:solidFill>
                  <a:schemeClr val="accent5"/>
                </a:solidFill>
                <a:latin typeface="Monaco"/>
                <a:cs typeface="Monaco"/>
              </a:rPr>
              <a:t>B/C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675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file/directory has a specific address, or </a:t>
            </a:r>
            <a:r>
              <a:rPr lang="en-US" dirty="0">
                <a:solidFill>
                  <a:schemeClr val="tx2"/>
                </a:solidFill>
              </a:rPr>
              <a:t>path</a:t>
            </a:r>
            <a:r>
              <a:rPr lang="en-US" dirty="0"/>
              <a:t>, in the hierarchy</a:t>
            </a:r>
            <a:endParaRPr lang="en-US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Levels are separated by slashes: 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0391" y="3434923"/>
            <a:ext cx="1349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Move up the hierarchy with </a:t>
            </a:r>
            <a:r>
              <a:rPr lang="en-US" sz="1200" dirty="0">
                <a:latin typeface="Monaco"/>
                <a:cs typeface="Monaco"/>
              </a:rPr>
              <a:t>..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4933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30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file/directory has a specific address, or </a:t>
            </a:r>
            <a:r>
              <a:rPr lang="en-US" dirty="0">
                <a:solidFill>
                  <a:schemeClr val="tx2"/>
                </a:solidFill>
              </a:rPr>
              <a:t>path</a:t>
            </a:r>
            <a:r>
              <a:rPr lang="en-US" dirty="0"/>
              <a:t>, in the hierarchy</a:t>
            </a:r>
            <a:endParaRPr lang="en-US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Levels are separated by slashes: 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0391" y="3434923"/>
            <a:ext cx="1349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Move up the hierarchy with </a:t>
            </a:r>
            <a:r>
              <a:rPr lang="en-US" sz="1200" dirty="0">
                <a:latin typeface="Monaco"/>
                <a:cs typeface="Monaco"/>
              </a:rPr>
              <a:t>..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4933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18888" y="5643593"/>
            <a:ext cx="4436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C5924"/>
                </a:solidFill>
              </a:rPr>
              <a:t>The path from C to A is </a:t>
            </a:r>
            <a:r>
              <a:rPr lang="en-US" sz="2000" dirty="0">
                <a:solidFill>
                  <a:srgbClr val="DC5924"/>
                </a:solidFill>
                <a:latin typeface="Monaco"/>
                <a:cs typeface="Monaco"/>
              </a:rPr>
              <a:t>../..</a:t>
            </a:r>
          </a:p>
        </p:txBody>
      </p:sp>
    </p:spTree>
    <p:extLst>
      <p:ext uri="{BB962C8B-B14F-4D97-AF65-F5344CB8AC3E}">
        <p14:creationId xmlns:p14="http://schemas.microsoft.com/office/powerpoint/2010/main" val="3723586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top-level</a:t>
            </a:r>
            <a:r>
              <a:rPr lang="en-US" dirty="0"/>
              <a:t> directory is called </a:t>
            </a:r>
            <a:r>
              <a:rPr lang="en-US" i="1" dirty="0"/>
              <a:t>root</a:t>
            </a:r>
            <a:r>
              <a:rPr lang="en-US" dirty="0"/>
              <a:t>, and is denoted with single slash</a:t>
            </a:r>
            <a:endParaRPr lang="en-US" b="0" dirty="0"/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9013" y="2966048"/>
            <a:ext cx="2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26503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i="1" dirty="0"/>
              <a:t>home directory </a:t>
            </a:r>
            <a:r>
              <a:rPr lang="en-US" dirty="0"/>
              <a:t>is where you live</a:t>
            </a:r>
            <a:endParaRPr lang="en-US" b="0" dirty="0">
              <a:latin typeface="Monaco"/>
              <a:cs typeface="Monaco"/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pic>
        <p:nvPicPr>
          <p:cNvPr id="5" name="Picture 4" descr="directory_hierarch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6" t="82071" r="51986"/>
          <a:stretch/>
        </p:blipFill>
        <p:spPr>
          <a:xfrm>
            <a:off x="4188453" y="2334973"/>
            <a:ext cx="228748" cy="603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1687" y="2966188"/>
            <a:ext cx="4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~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3689" y="4133842"/>
            <a:ext cx="682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Desktop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3349" y="4134629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Documents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2811" y="4169532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Downloads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8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i="1" dirty="0"/>
              <a:t>home directory </a:t>
            </a:r>
            <a:r>
              <a:rPr lang="en-US" dirty="0"/>
              <a:t>is where you live</a:t>
            </a:r>
            <a:endParaRPr lang="en-US" b="0" dirty="0">
              <a:latin typeface="Monaco"/>
              <a:cs typeface="Monaco"/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pic>
        <p:nvPicPr>
          <p:cNvPr id="5" name="Picture 4" descr="directory_hierarch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6" t="82071" r="51986"/>
          <a:stretch/>
        </p:blipFill>
        <p:spPr>
          <a:xfrm>
            <a:off x="4188453" y="2334973"/>
            <a:ext cx="228748" cy="603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1687" y="2966188"/>
            <a:ext cx="4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~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3689" y="4133842"/>
            <a:ext cx="682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Desktop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3349" y="4134629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Documents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2811" y="4169532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Downloads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4098" y="6344989"/>
            <a:ext cx="74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5924"/>
                </a:solidFill>
              </a:rPr>
              <a:t>The </a:t>
            </a:r>
            <a:r>
              <a:rPr lang="en-US" sz="2000" i="1" dirty="0">
                <a:solidFill>
                  <a:srgbClr val="DC5924"/>
                </a:solidFill>
              </a:rPr>
              <a:t>full path </a:t>
            </a:r>
            <a:r>
              <a:rPr lang="en-US" sz="2000" dirty="0">
                <a:solidFill>
                  <a:srgbClr val="DC5924"/>
                </a:solidFill>
              </a:rPr>
              <a:t>to my home directory is </a:t>
            </a:r>
            <a:r>
              <a:rPr lang="en-US" sz="2000" dirty="0">
                <a:solidFill>
                  <a:srgbClr val="DC5924"/>
                </a:solidFill>
                <a:latin typeface="Monaco"/>
                <a:cs typeface="Monaco"/>
              </a:rPr>
              <a:t>/Users/</a:t>
            </a:r>
            <a:r>
              <a:rPr lang="en-US" sz="2000" dirty="0" err="1">
                <a:solidFill>
                  <a:srgbClr val="DC5924"/>
                </a:solidFill>
                <a:latin typeface="Monaco"/>
                <a:cs typeface="Monaco"/>
              </a:rPr>
              <a:t>sjspielman</a:t>
            </a:r>
            <a:r>
              <a:rPr lang="en-US" sz="2000" dirty="0">
                <a:solidFill>
                  <a:srgbClr val="DC5924"/>
                </a:solidFill>
                <a:latin typeface="Monaco"/>
                <a:cs typeface="Monaco"/>
              </a:rPr>
              <a:t>/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95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move around in our file system with the command </a:t>
            </a:r>
            <a:r>
              <a:rPr lang="en-US" dirty="0">
                <a:latin typeface="Monaco"/>
                <a:cs typeface="Monaco"/>
              </a:rPr>
              <a:t>cd</a:t>
            </a:r>
            <a:r>
              <a:rPr lang="en-US" dirty="0">
                <a:cs typeface="Monaco"/>
              </a:rPr>
              <a:t> </a:t>
            </a:r>
            <a:r>
              <a:rPr lang="en-US" sz="1800" dirty="0">
                <a:cs typeface="Monaco"/>
              </a:rPr>
              <a:t>(</a:t>
            </a:r>
            <a:r>
              <a:rPr lang="en-US" sz="1800" i="1" dirty="0">
                <a:cs typeface="Monaco"/>
              </a:rPr>
              <a:t>c</a:t>
            </a:r>
            <a:r>
              <a:rPr lang="en-US" sz="1800" dirty="0">
                <a:cs typeface="Monaco"/>
              </a:rPr>
              <a:t>hange </a:t>
            </a:r>
            <a:r>
              <a:rPr lang="en-US" sz="1800" i="1" dirty="0">
                <a:cs typeface="Monaco"/>
              </a:rPr>
              <a:t>d</a:t>
            </a:r>
            <a:r>
              <a:rPr lang="en-US" sz="1800" dirty="0">
                <a:cs typeface="Monaco"/>
              </a:rPr>
              <a:t>irectory)</a:t>
            </a:r>
            <a:endParaRPr lang="en-US" sz="1800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>
                <a:cs typeface="Monaco"/>
              </a:rPr>
              <a:t>Absolute, or full, path is the path </a:t>
            </a:r>
            <a:r>
              <a:rPr lang="en-US" i="1" dirty="0">
                <a:cs typeface="Monaco"/>
              </a:rPr>
              <a:t>from the root</a:t>
            </a:r>
          </a:p>
          <a:p>
            <a:pPr lvl="1" indent="0">
              <a:buNone/>
            </a:pPr>
            <a:endParaRPr lang="en-US" dirty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>
                <a:cs typeface="Monaco"/>
              </a:rPr>
              <a:t>Relative path is the path </a:t>
            </a:r>
            <a:r>
              <a:rPr lang="en-US" i="1" dirty="0">
                <a:cs typeface="Monaco"/>
              </a:rPr>
              <a:t>from the working directory </a:t>
            </a:r>
            <a:r>
              <a:rPr lang="en-US" dirty="0">
                <a:cs typeface="Monaco"/>
              </a:rPr>
              <a:t>(i.e., where you are)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/>
              <a:t>navigating Unix systems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8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are stupid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No, really.</a:t>
            </a:r>
          </a:p>
        </p:txBody>
      </p:sp>
    </p:spTree>
    <p:extLst>
      <p:ext uri="{BB962C8B-B14F-4D97-AF65-F5344CB8AC3E}">
        <p14:creationId xmlns:p14="http://schemas.microsoft.com/office/powerpoint/2010/main" val="2512607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All UNIX commands are actually </a:t>
            </a:r>
            <a:r>
              <a:rPr lang="en-US" i="1" dirty="0"/>
              <a:t>little computer programs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Their behavior can be modified or specified with </a:t>
            </a:r>
            <a:r>
              <a:rPr lang="en-US" u="sng" dirty="0"/>
              <a:t>flags</a:t>
            </a:r>
            <a:r>
              <a:rPr lang="en-US" dirty="0"/>
              <a:t> and </a:t>
            </a:r>
            <a:r>
              <a:rPr lang="en-US" u="sng" dirty="0"/>
              <a:t>arguments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145354"/>
            <a:ext cx="6915620" cy="689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basic unix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43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9098"/>
              </p:ext>
            </p:extLst>
          </p:nvPr>
        </p:nvGraphicFramePr>
        <p:xfrm>
          <a:off x="239784" y="1068649"/>
          <a:ext cx="8596715" cy="43024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3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UNIX</a:t>
                      </a:r>
                      <a:r>
                        <a:rPr lang="en-US" baseline="0" dirty="0"/>
                        <a:t>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it</a:t>
                      </a:r>
                      <a:r>
                        <a:rPr lang="en-US" baseline="0" dirty="0"/>
                        <a:t> does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/>
                          <a:cs typeface="Monaco"/>
                        </a:rPr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  <a:r>
                        <a:rPr lang="en-US" b="0" dirty="0"/>
                        <a:t>hange </a:t>
                      </a:r>
                      <a:r>
                        <a:rPr lang="en-US" b="1" dirty="0"/>
                        <a:t>D</a:t>
                      </a:r>
                      <a:r>
                        <a:rPr lang="en-US" b="0" dirty="0"/>
                        <a:t>irectory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onaco"/>
                          <a:cs typeface="Monaco"/>
                        </a:rPr>
                        <a:t>pwd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</a:t>
                      </a:r>
                      <a:r>
                        <a:rPr lang="en-US" b="0" dirty="0"/>
                        <a:t>rint</a:t>
                      </a:r>
                      <a:r>
                        <a:rPr lang="en-US" b="0" baseline="0" dirty="0"/>
                        <a:t> </a:t>
                      </a:r>
                      <a:r>
                        <a:rPr lang="en-US" b="1" baseline="0" dirty="0"/>
                        <a:t>W</a:t>
                      </a:r>
                      <a:r>
                        <a:rPr lang="en-US" b="0" baseline="0" dirty="0"/>
                        <a:t>orking </a:t>
                      </a:r>
                      <a:r>
                        <a:rPr lang="en-US" b="1" baseline="0" dirty="0"/>
                        <a:t>D</a:t>
                      </a:r>
                      <a:r>
                        <a:rPr lang="en-US" b="0" baseline="0" dirty="0"/>
                        <a:t>irectory  (gives the full path)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onaco"/>
                          <a:cs typeface="Monaco"/>
                        </a:rPr>
                        <a:t>ls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</a:t>
                      </a:r>
                      <a:r>
                        <a:rPr lang="en-US" b="0" i="0" dirty="0"/>
                        <a:t>i</a:t>
                      </a:r>
                      <a:r>
                        <a:rPr lang="en-US" b="1" i="0" dirty="0"/>
                        <a:t>s</a:t>
                      </a:r>
                      <a:r>
                        <a:rPr lang="en-US" b="0" i="0" dirty="0"/>
                        <a:t>t</a:t>
                      </a:r>
                      <a:r>
                        <a:rPr lang="en-US" b="0" i="0" baseline="0" dirty="0"/>
                        <a:t> (contents of a directory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/>
                          <a:cs typeface="Monaco"/>
                        </a:rPr>
                        <a:t>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</a:t>
                      </a:r>
                      <a:r>
                        <a:rPr lang="en-US" b="0" dirty="0"/>
                        <a:t>o</a:t>
                      </a:r>
                      <a:r>
                        <a:rPr lang="en-US" b="1" dirty="0"/>
                        <a:t>v</a:t>
                      </a:r>
                      <a:r>
                        <a:rPr lang="en-US" b="0" dirty="0"/>
                        <a:t>e a file or directory (original not retained!)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onaco"/>
                          <a:cs typeface="Monaco"/>
                        </a:rPr>
                        <a:t>cp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  <a:r>
                        <a:rPr lang="en-US" b="0" dirty="0"/>
                        <a:t>o</a:t>
                      </a:r>
                      <a:r>
                        <a:rPr lang="en-US" b="1" dirty="0"/>
                        <a:t>p</a:t>
                      </a:r>
                      <a:r>
                        <a:rPr lang="en-US" b="0" dirty="0"/>
                        <a:t>y a file or directory (original </a:t>
                      </a:r>
                      <a:r>
                        <a:rPr lang="en-US" b="0" i="1" dirty="0"/>
                        <a:t>is</a:t>
                      </a:r>
                      <a:r>
                        <a:rPr lang="en-US" b="0" i="0" dirty="0"/>
                        <a:t> retained)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onaco"/>
                          <a:cs typeface="Monaco"/>
                        </a:rPr>
                        <a:t>rm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</a:t>
                      </a:r>
                      <a:r>
                        <a:rPr lang="en-US" b="0" dirty="0"/>
                        <a:t>e</a:t>
                      </a:r>
                      <a:r>
                        <a:rPr lang="en-US" b="1" dirty="0"/>
                        <a:t>m</a:t>
                      </a:r>
                      <a:r>
                        <a:rPr lang="en-US" b="0" dirty="0"/>
                        <a:t>ove a</a:t>
                      </a:r>
                      <a:r>
                        <a:rPr lang="en-US" b="0" baseline="0" dirty="0"/>
                        <a:t> file or directory *forever*  (NOT A TRASHCAN)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8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Monaco"/>
                          <a:cs typeface="Monaco"/>
                        </a:rPr>
                        <a:t>mkdir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</a:t>
                      </a:r>
                      <a:r>
                        <a:rPr lang="en-US" b="0" dirty="0"/>
                        <a:t>a</a:t>
                      </a:r>
                      <a:r>
                        <a:rPr lang="en-US" b="1" dirty="0"/>
                        <a:t>k</a:t>
                      </a:r>
                      <a:r>
                        <a:rPr lang="en-US" b="0" dirty="0"/>
                        <a:t>e</a:t>
                      </a:r>
                      <a:r>
                        <a:rPr lang="en-US" b="0" baseline="0" dirty="0"/>
                        <a:t> a new </a:t>
                      </a:r>
                      <a:r>
                        <a:rPr lang="en-US" b="1" baseline="0" dirty="0"/>
                        <a:t>dir</a:t>
                      </a:r>
                      <a:r>
                        <a:rPr lang="en-US" b="0" baseline="0" dirty="0"/>
                        <a:t>ectory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/>
                          <a:cs typeface="Monaco"/>
                        </a:rPr>
                        <a:t>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Prints</a:t>
                      </a:r>
                      <a:r>
                        <a:rPr lang="en-US" b="0" baseline="0" dirty="0"/>
                        <a:t> to screen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/>
                          <a:cs typeface="Monaco"/>
                        </a:rPr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Create a new (empty)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/>
                          <a:cs typeface="Monaco"/>
                        </a:rPr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</a:t>
                      </a:r>
                      <a:r>
                        <a:rPr lang="en-US" b="0" dirty="0"/>
                        <a:t>a</a:t>
                      </a:r>
                      <a:r>
                        <a:rPr lang="en-US" b="1" dirty="0"/>
                        <a:t>n</a:t>
                      </a:r>
                      <a:r>
                        <a:rPr lang="en-US" b="0" dirty="0"/>
                        <a:t>ual</a:t>
                      </a:r>
                      <a:r>
                        <a:rPr lang="en-US" b="0" baseline="0" dirty="0"/>
                        <a:t> (shows documentation for a given command)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593" y="5550340"/>
            <a:ext cx="8223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…And UNIX symbols/shortcuts!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Typing tab “auto-completes”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greater-than sign, &gt;, will re-direct printing to a file (overwrites the file!)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Two greater-than signs, &gt;&gt;, will also re-direct, but will </a:t>
            </a:r>
            <a:r>
              <a:rPr lang="en-US" i="1" dirty="0"/>
              <a:t>append</a:t>
            </a:r>
            <a:r>
              <a:rPr lang="en-US" dirty="0"/>
              <a:t> to the file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199" y="145354"/>
            <a:ext cx="6915620" cy="689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</a:t>
            </a:r>
            <a:r>
              <a:rPr lang="en-US" dirty="0" err="1"/>
              <a:t>unix</a:t>
            </a:r>
            <a:r>
              <a:rPr lang="en-US" dirty="0"/>
              <a:t> commands</a:t>
            </a:r>
          </a:p>
        </p:txBody>
      </p:sp>
    </p:spTree>
    <p:extLst>
      <p:ext uri="{BB962C8B-B14F-4D97-AF65-F5344CB8AC3E}">
        <p14:creationId xmlns:p14="http://schemas.microsoft.com/office/powerpoint/2010/main" val="357610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 will gain from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You will NOT </a:t>
            </a:r>
            <a:r>
              <a:rPr lang="en-US" sz="2400"/>
              <a:t>learn bioinformatics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You WILL be introduced to computing concepts and skills in…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UNIX/bash (command line, terminal)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Python and R (vote?)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Regular expressions (improved </a:t>
            </a:r>
            <a:r>
              <a:rPr lang="en-US" sz="2000" dirty="0" err="1"/>
              <a:t>ctl+F</a:t>
            </a:r>
            <a:r>
              <a:rPr lang="en-US" sz="2000" dirty="0"/>
              <a:t>)</a:t>
            </a:r>
          </a:p>
          <a:p>
            <a:pPr lvl="1" indent="0">
              <a:buNone/>
            </a:pP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801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/>
              <a:t>why learn computer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/>
              <a:t>Speed 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Automation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422406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python?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400" dirty="0"/>
              <a:t>Higher-level language with extensive functionality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Well-documented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Widely-used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Very readable and user-friendly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Excellent for handling </a:t>
            </a:r>
            <a:r>
              <a:rPr lang="en-US" sz="2000" b="1" dirty="0"/>
              <a:t>text and files</a:t>
            </a:r>
          </a:p>
          <a:p>
            <a:pPr marL="1714500" lvl="2" indent="-571500">
              <a:buFont typeface="Arial"/>
              <a:buChar char="•"/>
            </a:pPr>
            <a:r>
              <a:rPr lang="en-US" sz="1600" dirty="0"/>
              <a:t>About ½ ( 90?) of computational biology is mucking with files</a:t>
            </a:r>
          </a:p>
          <a:p>
            <a:pPr marL="1028700" lvl="1" indent="-571500">
              <a:buFont typeface="Arial"/>
              <a:buChar char="•"/>
            </a:pPr>
            <a:endParaRPr lang="en-US" sz="2000" dirty="0"/>
          </a:p>
          <a:p>
            <a:pPr marL="571500" indent="-571500">
              <a:buFont typeface="Arial"/>
              <a:buChar char="•"/>
            </a:pPr>
            <a:r>
              <a:rPr lang="en-US" sz="2400" dirty="0"/>
              <a:t>The main drawback is speed</a:t>
            </a:r>
          </a:p>
        </p:txBody>
      </p:sp>
    </p:spTree>
    <p:extLst>
      <p:ext uri="{BB962C8B-B14F-4D97-AF65-F5344CB8AC3E}">
        <p14:creationId xmlns:p14="http://schemas.microsoft.com/office/powerpoint/2010/main" val="257084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3DFC-4478-B041-A441-3EFD8454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537F7-BFBB-8641-92FB-D894C26F7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Top platform</a:t>
            </a:r>
            <a:r>
              <a:rPr lang="en-US" b="0" dirty="0"/>
              <a:t> for data science and biostatistics</a:t>
            </a:r>
          </a:p>
          <a:p>
            <a:pPr marL="914400" lvl="1" indent="-457200"/>
            <a:r>
              <a:rPr lang="en-US" dirty="0"/>
              <a:t>Don’t tell the Python data scientists I said this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Excellently-maintained code with the </a:t>
            </a:r>
            <a:r>
              <a:rPr lang="en-US" b="0" i="1" u="sng" dirty="0"/>
              <a:t>awesome</a:t>
            </a:r>
            <a:r>
              <a:rPr lang="en-US" b="0" dirty="0"/>
              <a:t> “</a:t>
            </a:r>
            <a:r>
              <a:rPr lang="en-US" b="0" dirty="0" err="1"/>
              <a:t>tidyverse</a:t>
            </a:r>
            <a:r>
              <a:rPr lang="en-US" b="0" dirty="0"/>
              <a:t>” packages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Open source!!</a:t>
            </a:r>
          </a:p>
        </p:txBody>
      </p:sp>
    </p:spTree>
    <p:extLst>
      <p:ext uri="{BB962C8B-B14F-4D97-AF65-F5344CB8AC3E}">
        <p14:creationId xmlns:p14="http://schemas.microsoft.com/office/powerpoint/2010/main" val="33854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5FEB-8033-E94A-B0BA-56921F09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anything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32EF-51E1-C94B-8EE4-B7D1EA50B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Over-achieving attitudes… </a:t>
            </a:r>
            <a:r>
              <a:rPr lang="en-US"/>
              <a:t>just kidding.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4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and the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UNIX is a computer operating system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Mac and Linux are built on UNIX, but PCs are not </a:t>
            </a:r>
            <a:r>
              <a:rPr lang="en-US" dirty="0">
                <a:sym typeface="Wingdings"/>
              </a:rPr>
              <a:t> (but Windows 10 now has Linux inside!)</a:t>
            </a:r>
          </a:p>
        </p:txBody>
      </p:sp>
    </p:spTree>
    <p:extLst>
      <p:ext uri="{BB962C8B-B14F-4D97-AF65-F5344CB8AC3E}">
        <p14:creationId xmlns:p14="http://schemas.microsoft.com/office/powerpoint/2010/main" val="286991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UNIX is a computer operating system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Mac and Linux are built on UNIX, but PCs are not </a:t>
            </a:r>
            <a:r>
              <a:rPr lang="en-US" dirty="0">
                <a:sym typeface="Wingdings"/>
              </a:rPr>
              <a:t> (but Windows 10 now has Linux inside!)</a:t>
            </a:r>
          </a:p>
          <a:p>
            <a:pPr marL="914400" lvl="1" indent="-457200">
              <a:buFont typeface="Arial"/>
              <a:buChar char="•"/>
            </a:pPr>
            <a:endParaRPr lang="en-US" dirty="0"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endParaRPr lang="en-US" dirty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sym typeface="Wingdings"/>
              </a:rPr>
              <a:t>We interact with this system using a </a:t>
            </a:r>
            <a:r>
              <a:rPr lang="en-US" i="1" dirty="0">
                <a:sym typeface="Wingdings"/>
              </a:rPr>
              <a:t>shell</a:t>
            </a:r>
            <a:r>
              <a:rPr lang="en-US" dirty="0">
                <a:sym typeface="Wingdings"/>
              </a:rPr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sym typeface="Wingdings"/>
              </a:rPr>
              <a:t>We’ll use Bash (</a:t>
            </a:r>
            <a:r>
              <a:rPr lang="en-US" dirty="0" err="1">
                <a:sym typeface="Wingdings"/>
              </a:rPr>
              <a:t>bourne</a:t>
            </a:r>
            <a:r>
              <a:rPr lang="en-US" dirty="0">
                <a:sym typeface="Wingdings"/>
              </a:rPr>
              <a:t>-again shell)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/>
              <a:t>Unix and the shell</a:t>
            </a:r>
          </a:p>
        </p:txBody>
      </p:sp>
    </p:spTree>
    <p:extLst>
      <p:ext uri="{BB962C8B-B14F-4D97-AF65-F5344CB8AC3E}">
        <p14:creationId xmlns:p14="http://schemas.microsoft.com/office/powerpoint/2010/main" val="4193269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621</TotalTime>
  <Words>739</Words>
  <Application>Microsoft Macintosh PowerPoint</Application>
  <PresentationFormat>On-screen Show (4:3)</PresentationFormat>
  <Paragraphs>152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Monaco</vt:lpstr>
      <vt:lpstr>Wingdings</vt:lpstr>
      <vt:lpstr>Essential</vt:lpstr>
      <vt:lpstr>Introduction to biocomputing</vt:lpstr>
      <vt:lpstr>computers are stupid</vt:lpstr>
      <vt:lpstr>what you will gain from this course</vt:lpstr>
      <vt:lpstr>why learn computer programming?</vt:lpstr>
      <vt:lpstr>why learn python? </vt:lpstr>
      <vt:lpstr>Why learn R?</vt:lpstr>
      <vt:lpstr>Why learn anything else?</vt:lpstr>
      <vt:lpstr>Unix and the shell</vt:lpstr>
      <vt:lpstr>Unix and the shell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Spielman, Stephanie J</cp:lastModifiedBy>
  <cp:revision>1080</cp:revision>
  <dcterms:created xsi:type="dcterms:W3CDTF">2015-05-13T18:41:17Z</dcterms:created>
  <dcterms:modified xsi:type="dcterms:W3CDTF">2018-10-11T20:46:33Z</dcterms:modified>
</cp:coreProperties>
</file>